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4" r:id="rId2"/>
    <p:sldMasterId id="2147483996" r:id="rId3"/>
  </p:sldMasterIdLst>
  <p:sldIdLst>
    <p:sldId id="257" r:id="rId4"/>
    <p:sldId id="258" r:id="rId5"/>
    <p:sldId id="259" r:id="rId6"/>
    <p:sldId id="260" r:id="rId7"/>
    <p:sldId id="261" r:id="rId8"/>
    <p:sldId id="262" r:id="rId9"/>
    <p:sldId id="263" r:id="rId10"/>
    <p:sldId id="265" r:id="rId11"/>
    <p:sldId id="264" r:id="rId12"/>
    <p:sldId id="266" r:id="rId13"/>
    <p:sldId id="267" r:id="rId14"/>
    <p:sldId id="270" r:id="rId15"/>
    <p:sldId id="269"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58D"/>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2438400" y="1447800"/>
            <a:ext cx="3962400" cy="2133600"/>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2069C06D-4ED8-42C6-905D-CA84CA1B6CBF}" type="datetime2">
              <a:rPr lang="en-US" smtClean="0"/>
              <a:t>Saturday, April 13, 2024</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56EEE0E-EDB0-4D84-86B0-50833DF22902}" type="datetime2">
              <a:rPr lang="en-US" smtClean="0"/>
              <a:t>Saturday, April 13, 2024</a:t>
            </a:fld>
            <a:endParaRPr lang="en-US"/>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5114372C-B5AB-4C39-B273-B99224EB4DD5}" type="datetime2">
              <a:rPr lang="en-US" smtClean="0"/>
              <a:t>Saturday, April 13, 2024</a:t>
            </a:fld>
            <a:endParaRPr lang="en-US"/>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April 13, 2024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Title 12"/>
          <p:cNvSpPr>
            <a:spLocks noGrp="1"/>
          </p:cNvSpPr>
          <p:nvPr>
            <p:ph type="title"/>
          </p:nvPr>
        </p:nvSpPr>
        <p:spPr/>
        <p:txBody>
          <a:bodyPr/>
          <a:lstStyle/>
          <a:p>
            <a:r>
              <a:rPr lang="tr-TR" smtClean="0"/>
              <a:t>Asıl başlık stili için tıklatın</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April 13, 2024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2" name="Date Placeholder 11"/>
          <p:cNvSpPr>
            <a:spLocks noGrp="1"/>
          </p:cNvSpPr>
          <p:nvPr>
            <p:ph type="dt" sz="half" idx="10"/>
          </p:nvPr>
        </p:nvSpPr>
        <p:spPr/>
        <p:txBody>
          <a:bodyPr/>
          <a:lstStyle/>
          <a:p>
            <a:fld id="{3AD8CDC4-3D19-4983-B478-82F6B8E5AB66}" type="datetime2">
              <a:rPr lang="en-US" smtClean="0"/>
              <a:t>Saturday, April 13, 2024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tr-TR" smtClean="0"/>
              <a:t>Asıl başlık stili için tıklatın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April 13, 2024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tr-TR" smtClean="0"/>
              <a:t>Asıl başlık stili için tıklatın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tr-TR" smtClean="0"/>
              <a:t>Asıl başlık stili için tıklatın</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April 13, 2024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April 13, 2024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April 13, 2024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3182DC50-D5DB-4F94-B367-9876CD2C4012}" type="datetime2">
              <a:rPr lang="en-US" smtClean="0"/>
              <a:t>Saturday, April 13, 2024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tr-TR" smtClean="0"/>
              <a:t>Asıl başlık stili için tıklatın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14CB1CAA-32CD-4B55-B92A-B8F0843CACF4}" type="datetime2">
              <a:rPr lang="en-US" smtClean="0"/>
              <a:t>Saturday, April 13, 2024</a:t>
            </a:fld>
            <a:endParaRPr lang="en-US" dirty="0"/>
          </a:p>
        </p:txBody>
      </p:sp>
      <p:sp>
        <p:nvSpPr>
          <p:cNvPr id="11" name="Slide Number Placeholder 10"/>
          <p:cNvSpPr>
            <a:spLocks noGrp="1"/>
          </p:cNvSpPr>
          <p:nvPr>
            <p:ph type="sldNum" sz="quarter" idx="11"/>
          </p:nvPr>
        </p:nvSpPr>
        <p:spPr/>
        <p:txBody>
          <a:bodyPr/>
          <a:lstStyle/>
          <a:p>
            <a:fld id="{1789C0F2-17E0-497A-9BBE-0C73201AAFE3}"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tr-TR" smtClean="0"/>
              <a:t>Asıl başlık stili için tıklatın</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April 13, 2024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April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April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069C06D-4ED8-42C6-905D-CA84CA1B6CBF}" type="datetime2">
              <a:rPr lang="en-US" smtClean="0"/>
              <a:t>Saturday, April 13,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CB1CAA-32CD-4B55-B92A-B8F0843CACF4}" type="datetime2">
              <a:rPr lang="en-US" smtClean="0"/>
              <a:t>Saturday, April 13,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3AD8CDC4-3D19-4983-B478-82F6B8E5AB66}" type="datetime2">
              <a:rPr lang="en-US" smtClean="0"/>
              <a:t>Saturday, April 13,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4B82477-D5D3-4181-8C11-75D0F2433A87}" type="datetime2">
              <a:rPr lang="en-US" smtClean="0"/>
              <a:t>Saturday, April 13,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13E253B-1893-4367-8BAE-DF4BC10DC578}" type="datetime2">
              <a:rPr lang="en-US" smtClean="0"/>
              <a:t>Saturday, April 13, 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B62300D-25B3-4603-86C9-4CB776489F00}" type="datetime2">
              <a:rPr lang="en-US" smtClean="0"/>
              <a:t>Saturday, April 13,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Saturday, April 13, 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3AD8CDC4-3D19-4983-B478-82F6B8E5AB66}" type="datetime2">
              <a:rPr lang="en-US" smtClean="0"/>
              <a:t>Saturday, April 13, 2024</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3182DC50-D5DB-4F94-B367-9876CD2C4012}" type="datetime2">
              <a:rPr lang="en-US" smtClean="0"/>
              <a:t>Saturday, April 13, 2024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789C0F2-17E0-497A-9BBE-0C73201AAFE3}"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92EB412-E790-42EA-81FE-2925D3A43D91}" type="datetime2">
              <a:rPr lang="en-US" smtClean="0"/>
              <a:t>Saturday, April 13,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April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Saturday, April 13,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84B82477-D5D3-4181-8C11-75D0F2433A87}" type="datetime2">
              <a:rPr lang="en-US" smtClean="0"/>
              <a:t>Saturday, April 13, 2024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213E253B-1893-4367-8BAE-DF4BC10DC578}" type="datetime2">
              <a:rPr lang="en-US" smtClean="0"/>
              <a:t>Saturday, April 13, 2024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8B62300D-25B3-4603-86C9-4CB776489F00}" type="datetime2">
              <a:rPr lang="en-US" smtClean="0"/>
              <a:t>Saturday, April 13, 2024</a:t>
            </a:fld>
            <a:endParaRPr lang="en-US" dirty="0"/>
          </a:p>
        </p:txBody>
      </p:sp>
      <p:sp>
        <p:nvSpPr>
          <p:cNvPr id="10" name="Slide Number Placeholder 9"/>
          <p:cNvSpPr>
            <a:spLocks noGrp="1"/>
          </p:cNvSpPr>
          <p:nvPr>
            <p:ph type="sldNum" sz="quarter" idx="11"/>
          </p:nvPr>
        </p:nvSpPr>
        <p:spPr/>
        <p:txBody>
          <a:bodyPr/>
          <a:lstStyle/>
          <a:p>
            <a:fld id="{1789C0F2-17E0-497A-9BBE-0C73201AAFE3}"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6314AD9-FCC8-48B7-B85B-012A91320DFF}" type="datetime2">
              <a:rPr lang="en-US" smtClean="0"/>
              <a:t>Saturday, April 13, 2024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3182DC50-D5DB-4F94-B367-9876CD2C4012}" type="datetime2">
              <a:rPr lang="en-US" smtClean="0"/>
              <a:t>Saturday, April 13, 2024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292EB412-E790-42EA-81FE-2925D3A43D91}" type="datetime2">
              <a:rPr lang="en-US" smtClean="0"/>
              <a:t>Saturday, April 13, 2024</a:t>
            </a:fld>
            <a:endParaRPr lang="en-US" dirty="0"/>
          </a:p>
        </p:txBody>
      </p:sp>
      <p:sp>
        <p:nvSpPr>
          <p:cNvPr id="17" name="Slide Number Placeholder 16"/>
          <p:cNvSpPr>
            <a:spLocks noGrp="1"/>
          </p:cNvSpPr>
          <p:nvPr>
            <p:ph type="sldNum" sz="quarter" idx="11"/>
          </p:nvPr>
        </p:nvSpPr>
        <p:spPr/>
        <p:txBody>
          <a:bodyPr/>
          <a:lstStyle/>
          <a:p>
            <a:fld id="{1789C0F2-17E0-497A-9BBE-0C73201AAFE3}"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1789C0F2-17E0-497A-9BBE-0C73201AAFE3}" type="slidenum">
              <a:rPr lang="en-US" smtClean="0"/>
              <a:pPr/>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0B385921-A91A-409C-921C-0E0EC1E750EC}" type="datetime2">
              <a:rPr lang="en-US" smtClean="0"/>
              <a:t>Saturday, April 13, 2024</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hf hdr="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April 13, 2024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B385921-A91A-409C-921C-0E0EC1E750EC}" type="datetime2">
              <a:rPr lang="en-US" smtClean="0"/>
              <a:t>Saturday, April 13, 2024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nefiseandicenmtal.meb.k12.tr/meb_iys_dosyalar/06/22/745624/dosyalar/2022_05/21210206_NEFISE-ANDICEN-MESLEKI-VE-TEKNIK-ANADOLU-LISESI_7_Trim_Trim_Trim.mp4?CHK=75f26e20eddc9860c0132b4b1158c25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37" y="3126775"/>
            <a:ext cx="2448299" cy="2354932"/>
          </a:xfrm>
          <a:prstGeom prst="rect">
            <a:avLst/>
          </a:prstGeom>
        </p:spPr>
      </p:pic>
      <p:sp>
        <p:nvSpPr>
          <p:cNvPr id="8" name="Başlık 1"/>
          <p:cNvSpPr>
            <a:spLocks noGrp="1"/>
          </p:cNvSpPr>
          <p:nvPr>
            <p:ph idx="1"/>
          </p:nvPr>
        </p:nvSpPr>
        <p:spPr>
          <a:xfrm>
            <a:off x="683568" y="188640"/>
            <a:ext cx="7344816" cy="2066528"/>
          </a:xfrm>
        </p:spPr>
        <p:txBody>
          <a:bodyPr/>
          <a:lstStyle/>
          <a:p>
            <a:pPr marL="18288" indent="0" algn="ctr">
              <a:buNone/>
            </a:pPr>
            <a:r>
              <a:rPr lang="tr-TR" sz="3600" dirty="0" smtClean="0">
                <a:latin typeface="Algerian" pitchFamily="82" charset="0"/>
              </a:rPr>
              <a:t>NEFİSE ANDİÇEN MESLEKİ VE TEKNİK ANADOLU LİSESİ</a:t>
            </a:r>
            <a:endParaRPr lang="tr-TR" sz="3600" dirty="0">
              <a:latin typeface="Algerian" pitchFamily="8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236" y="2492896"/>
            <a:ext cx="6254969" cy="36606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173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0"/>
            <a:ext cx="4320480" cy="6669360"/>
          </a:xfrm>
        </p:spPr>
        <p:txBody>
          <a:bodyPr>
            <a:normAutofit lnSpcReduction="10000"/>
          </a:bodyPr>
          <a:lstStyle/>
          <a:p>
            <a:pPr marL="0" indent="0" algn="ctr">
              <a:buNone/>
            </a:pPr>
            <a:r>
              <a:rPr lang="tr-TR" sz="4300" dirty="0" smtClean="0"/>
              <a:t>           GÖREVLERİ:</a:t>
            </a:r>
          </a:p>
          <a:p>
            <a:pPr marL="0" indent="0" algn="just">
              <a:buNone/>
            </a:pPr>
            <a:r>
              <a:rPr lang="tr-TR" dirty="0" smtClean="0"/>
              <a:t>a</a:t>
            </a:r>
            <a:r>
              <a:rPr lang="tr-TR" dirty="0"/>
              <a:t>) Çalıştığı ünitenin kullanıma hazır bulundurulmasında görev alır.</a:t>
            </a:r>
          </a:p>
          <a:p>
            <a:pPr marL="0" indent="0" algn="just">
              <a:buNone/>
            </a:pPr>
            <a:r>
              <a:rPr lang="tr-TR" dirty="0" smtClean="0"/>
              <a:t>b</a:t>
            </a:r>
            <a:r>
              <a:rPr lang="tr-TR" dirty="0"/>
              <a:t>) Hastaların muayene, tetkik ve tedavi için hazırlanmasına, </a:t>
            </a:r>
            <a:r>
              <a:rPr lang="tr-TR" dirty="0" smtClean="0"/>
              <a:t>tıbbi  </a:t>
            </a:r>
            <a:r>
              <a:rPr lang="tr-TR" dirty="0"/>
              <a:t>işlem öncesinde elbiselerinin değiştirilmesine ve işlem </a:t>
            </a:r>
            <a:r>
              <a:rPr lang="tr-TR" dirty="0" smtClean="0"/>
              <a:t>sonrasında  </a:t>
            </a:r>
            <a:r>
              <a:rPr lang="tr-TR" dirty="0"/>
              <a:t>giyinmesine yardım eder.</a:t>
            </a:r>
          </a:p>
          <a:p>
            <a:pPr marL="0" indent="0" algn="just">
              <a:buNone/>
            </a:pPr>
            <a:r>
              <a:rPr lang="tr-TR" dirty="0" smtClean="0"/>
              <a:t>c</a:t>
            </a:r>
            <a:r>
              <a:rPr lang="tr-TR" dirty="0"/>
              <a:t>) Sağlık meslek mensubunun uygun gördüğü durumlarda </a:t>
            </a:r>
            <a:r>
              <a:rPr lang="tr-TR" dirty="0" smtClean="0"/>
              <a:t>hastanın  </a:t>
            </a:r>
            <a:r>
              <a:rPr lang="tr-TR" dirty="0"/>
              <a:t>yürümesine ve hareket etmesine yardım eder.</a:t>
            </a:r>
          </a:p>
          <a:p>
            <a:pPr marL="0" indent="0" algn="just">
              <a:buNone/>
            </a:pPr>
            <a:r>
              <a:rPr lang="tr-TR" dirty="0" smtClean="0"/>
              <a:t>ç</a:t>
            </a:r>
            <a:r>
              <a:rPr lang="tr-TR" dirty="0"/>
              <a:t>) Hareket kısıtlılığı olan hastalar için sağlık meslek </a:t>
            </a:r>
            <a:r>
              <a:rPr lang="tr-TR" dirty="0" smtClean="0"/>
              <a:t>mensubunun  </a:t>
            </a:r>
            <a:r>
              <a:rPr lang="tr-TR" dirty="0"/>
              <a:t>uygun gördüğü pozisyonu verir.</a:t>
            </a:r>
          </a:p>
          <a:p>
            <a:pPr marL="0" indent="0" algn="just">
              <a:buNone/>
            </a:pPr>
            <a:r>
              <a:rPr lang="tr-TR" dirty="0" smtClean="0"/>
              <a:t>d</a:t>
            </a:r>
            <a:r>
              <a:rPr lang="tr-TR" dirty="0"/>
              <a:t>) İlgilendiği hastaların genel durumunda fark ettiği </a:t>
            </a:r>
            <a:r>
              <a:rPr lang="tr-TR" dirty="0" smtClean="0"/>
              <a:t>değişiklikleri  </a:t>
            </a:r>
            <a:r>
              <a:rPr lang="tr-TR" dirty="0"/>
              <a:t>sağlık meslek mensubuna bildirir.</a:t>
            </a:r>
          </a:p>
          <a:p>
            <a:pPr marL="0" indent="0" algn="just">
              <a:buNone/>
            </a:pPr>
            <a:r>
              <a:rPr lang="tr-TR" dirty="0" smtClean="0"/>
              <a:t>e</a:t>
            </a:r>
            <a:r>
              <a:rPr lang="tr-TR" dirty="0"/>
              <a:t>) Sağlık meslek mensuplarının belirlemiş olduğu günlük </a:t>
            </a:r>
            <a:r>
              <a:rPr lang="tr-TR" dirty="0" smtClean="0"/>
              <a:t>yaşam  </a:t>
            </a:r>
            <a:r>
              <a:rPr lang="tr-TR" dirty="0"/>
              <a:t>aktivitelerine yönelik plan doğrultusunda hastaya yardım eder.</a:t>
            </a:r>
          </a:p>
          <a:p>
            <a:pPr marL="0" indent="0" algn="just">
              <a:buNone/>
            </a:pPr>
            <a:r>
              <a:rPr lang="tr-TR" dirty="0" smtClean="0"/>
              <a:t>f</a:t>
            </a:r>
            <a:r>
              <a:rPr lang="tr-TR" dirty="0"/>
              <a:t>) Sağlık meslek mensubu tarafından belirlenen beslenme </a:t>
            </a:r>
            <a:r>
              <a:rPr lang="tr-TR" dirty="0" smtClean="0"/>
              <a:t>programına  </a:t>
            </a:r>
            <a:r>
              <a:rPr lang="tr-TR" dirty="0"/>
              <a:t>uygun olarak hastanın beslenmesine yardımcı olur</a:t>
            </a:r>
          </a:p>
          <a:p>
            <a:endParaRPr lang="tr-TR" dirty="0"/>
          </a:p>
        </p:txBody>
      </p:sp>
      <p:sp>
        <p:nvSpPr>
          <p:cNvPr id="3" name="Başlık 2"/>
          <p:cNvSpPr>
            <a:spLocks noGrp="1"/>
          </p:cNvSpPr>
          <p:nvPr>
            <p:ph type="title"/>
          </p:nvPr>
        </p:nvSpPr>
        <p:spPr>
          <a:xfrm>
            <a:off x="4644008" y="188640"/>
            <a:ext cx="4104456" cy="6264696"/>
          </a:xfrm>
        </p:spPr>
        <p:txBody>
          <a:bodyPr>
            <a:noAutofit/>
          </a:bodyPr>
          <a:lstStyle/>
          <a:p>
            <a:pPr algn="just"/>
            <a:r>
              <a:rPr lang="tr-TR" sz="1800" dirty="0"/>
              <a:t>g) Sağlık meslek mensubu tarafından belirlenen </a:t>
            </a:r>
            <a:r>
              <a:rPr lang="tr-TR" sz="1800" dirty="0" smtClean="0"/>
              <a:t>egzersiz </a:t>
            </a:r>
            <a:r>
              <a:rPr lang="tr-TR" sz="1800" dirty="0"/>
              <a:t>programının hastaya </a:t>
            </a:r>
            <a:r>
              <a:rPr lang="tr-TR" sz="1800" dirty="0" err="1"/>
              <a:t>uygulanmasınayardım</a:t>
            </a:r>
            <a:r>
              <a:rPr lang="tr-TR" sz="1800" dirty="0"/>
              <a:t> eder</a:t>
            </a:r>
            <a:r>
              <a:rPr lang="tr-TR" sz="1800" dirty="0" smtClean="0"/>
              <a:t>.</a:t>
            </a:r>
            <a:r>
              <a:rPr lang="tr-TR" sz="1800" dirty="0"/>
              <a:t/>
            </a:r>
            <a:br>
              <a:rPr lang="tr-TR" sz="1800" dirty="0"/>
            </a:br>
            <a:r>
              <a:rPr lang="tr-TR" sz="1800" dirty="0"/>
              <a:t> ğ</a:t>
            </a:r>
            <a:r>
              <a:rPr lang="tr-TR" sz="1800" dirty="0" smtClean="0"/>
              <a:t>) Kullanılan malzemelerin hazırlanmasına, </a:t>
            </a:r>
            <a:r>
              <a:rPr lang="tr-TR" sz="1800" dirty="0"/>
              <a:t>temizliğine,</a:t>
            </a:r>
            <a:br>
              <a:rPr lang="tr-TR" sz="1800" dirty="0"/>
            </a:br>
            <a:r>
              <a:rPr lang="tr-TR" sz="1800" dirty="0"/>
              <a:t> </a:t>
            </a:r>
            <a:r>
              <a:rPr lang="tr-TR" sz="1800" dirty="0" smtClean="0"/>
              <a:t>dezenfeksiyonuna ve </a:t>
            </a:r>
            <a:r>
              <a:rPr lang="tr-TR" sz="1800" dirty="0"/>
              <a:t>uygun şekilde saklanmasına yardım eder.</a:t>
            </a:r>
            <a:br>
              <a:rPr lang="tr-TR" sz="1800" dirty="0"/>
            </a:br>
            <a:r>
              <a:rPr lang="tr-TR" sz="1800" dirty="0"/>
              <a:t> h) Kullanılan aletlerin sterilize edilmesine, kirlenmiş </a:t>
            </a:r>
            <a:r>
              <a:rPr lang="tr-TR" sz="1800" dirty="0" smtClean="0"/>
              <a:t>malzemelerin  </a:t>
            </a:r>
            <a:r>
              <a:rPr lang="tr-TR" sz="1800" dirty="0"/>
              <a:t>bertaraf edilmesine, tıbbi aletlerin ve </a:t>
            </a:r>
            <a:r>
              <a:rPr lang="tr-TR" sz="1800" dirty="0" smtClean="0"/>
              <a:t> malzemelerin </a:t>
            </a:r>
            <a:r>
              <a:rPr lang="tr-TR" sz="1800" dirty="0"/>
              <a:t>kullanıma </a:t>
            </a:r>
            <a:r>
              <a:rPr lang="tr-TR" sz="1800" dirty="0" smtClean="0"/>
              <a:t>hazır  </a:t>
            </a:r>
            <a:r>
              <a:rPr lang="tr-TR" sz="1800" dirty="0"/>
              <a:t>bulundurulmasına yardım eder.</a:t>
            </a:r>
            <a:br>
              <a:rPr lang="tr-TR" sz="1800" dirty="0"/>
            </a:br>
            <a:r>
              <a:rPr lang="tr-TR" sz="1800" dirty="0"/>
              <a:t> ı) Alınan kan, doku veya diğer örneklerin laboratuvara </a:t>
            </a:r>
            <a:r>
              <a:rPr lang="tr-TR" sz="1800" dirty="0" smtClean="0"/>
              <a:t>naklini  </a:t>
            </a:r>
            <a:r>
              <a:rPr lang="tr-TR" sz="1800" dirty="0"/>
              <a:t>sağlar. Hastanın başka bir kliniğe ya da birime transferine </a:t>
            </a:r>
            <a:r>
              <a:rPr lang="tr-TR" sz="1800" dirty="0" smtClean="0"/>
              <a:t>yardım ve refakat </a:t>
            </a:r>
            <a:r>
              <a:rPr lang="tr-TR" sz="1800" dirty="0"/>
              <a:t>eder.</a:t>
            </a:r>
            <a:br>
              <a:rPr lang="tr-TR" sz="1800" dirty="0"/>
            </a:br>
            <a:r>
              <a:rPr lang="tr-TR" sz="1800" dirty="0"/>
              <a:t> i) Alınan kan, doku veya diğer örneklerin laboratuvara naklini </a:t>
            </a:r>
            <a:r>
              <a:rPr lang="tr-TR" sz="1800" dirty="0" smtClean="0"/>
              <a:t>sağlar</a:t>
            </a:r>
            <a:endParaRPr lang="tr-TR" sz="1800" dirty="0"/>
          </a:p>
        </p:txBody>
      </p:sp>
      <p:sp>
        <p:nvSpPr>
          <p:cNvPr id="5" name="Slayt Numarası Yer Tutucusu 4"/>
          <p:cNvSpPr>
            <a:spLocks noGrp="1"/>
          </p:cNvSpPr>
          <p:nvPr>
            <p:ph type="sldNum" sz="quarter" idx="11"/>
          </p:nvPr>
        </p:nvSpPr>
        <p:spPr/>
        <p:txBody>
          <a:bodyPr/>
          <a:lstStyle/>
          <a:p>
            <a:fld id="{1789C0F2-17E0-497A-9BBE-0C73201AAFE3}" type="slidenum">
              <a:rPr lang="en-US" smtClean="0"/>
              <a:pPr/>
              <a:t>10</a:t>
            </a:fld>
            <a:endParaRPr lang="en-US" dirty="0"/>
          </a:p>
        </p:txBody>
      </p:sp>
    </p:spTree>
    <p:extLst>
      <p:ext uri="{BB962C8B-B14F-4D97-AF65-F5344CB8AC3E}">
        <p14:creationId xmlns:p14="http://schemas.microsoft.com/office/powerpoint/2010/main" val="3368905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123728" y="457200"/>
            <a:ext cx="5572472" cy="5715000"/>
          </a:xfrm>
        </p:spPr>
        <p:txBody>
          <a:bodyPr/>
          <a:lstStyle/>
          <a:p>
            <a:pPr algn="ctr"/>
            <a:r>
              <a:rPr lang="tr-TR" dirty="0"/>
              <a:t>HAFTADA 3 GÜN İŞLETMEDE MESLEKİ EĞİTİM GÖRECEK VE</a:t>
            </a:r>
            <a:br>
              <a:rPr lang="tr-TR" dirty="0"/>
            </a:br>
            <a:r>
              <a:rPr lang="tr-TR" dirty="0" smtClean="0"/>
              <a:t>ASGARİ </a:t>
            </a:r>
            <a:r>
              <a:rPr lang="tr-TR" dirty="0"/>
              <a:t>ÜCRETİN %30 UNDAN AZ</a:t>
            </a:r>
            <a:br>
              <a:rPr lang="tr-TR" dirty="0"/>
            </a:br>
            <a:r>
              <a:rPr lang="tr-TR" dirty="0"/>
              <a:t>OLMAMAK ÜZERE ÜCRET </a:t>
            </a:r>
            <a:r>
              <a:rPr lang="tr-TR" dirty="0" smtClean="0"/>
              <a:t>ALABİLECEKSİNİZ.</a:t>
            </a:r>
            <a:endParaRPr lang="tr-TR" dirty="0"/>
          </a:p>
        </p:txBody>
      </p:sp>
      <p:sp>
        <p:nvSpPr>
          <p:cNvPr id="2" name="İçerik Yer Tutucusu 1"/>
          <p:cNvSpPr>
            <a:spLocks noGrp="1"/>
          </p:cNvSpPr>
          <p:nvPr>
            <p:ph idx="1"/>
          </p:nvPr>
        </p:nvSpPr>
        <p:spPr>
          <a:xfrm rot="21129727">
            <a:off x="1203797" y="858851"/>
            <a:ext cx="1522512" cy="4565746"/>
          </a:xfrm>
        </p:spPr>
        <p:txBody>
          <a:bodyPr>
            <a:normAutofit/>
          </a:bodyPr>
          <a:lstStyle/>
          <a:p>
            <a:pPr marL="0" indent="0">
              <a:buNone/>
            </a:pPr>
            <a:r>
              <a:rPr lang="tr-TR" sz="5400" dirty="0" smtClean="0">
                <a:solidFill>
                  <a:srgbClr val="FF0000"/>
                </a:solidFill>
              </a:rPr>
              <a:t>STAJ</a:t>
            </a:r>
            <a:endParaRPr lang="tr-TR" sz="5400" dirty="0">
              <a:solidFill>
                <a:srgbClr val="FF0000"/>
              </a:solidFill>
            </a:endParaRPr>
          </a:p>
        </p:txBody>
      </p:sp>
      <p:sp>
        <p:nvSpPr>
          <p:cNvPr id="5" name="Slayt Numarası Yer Tutucusu 4"/>
          <p:cNvSpPr>
            <a:spLocks noGrp="1"/>
          </p:cNvSpPr>
          <p:nvPr>
            <p:ph type="sldNum" sz="quarter" idx="12"/>
          </p:nvPr>
        </p:nvSpPr>
        <p:spPr/>
        <p:txBody>
          <a:bodyPr/>
          <a:lstStyle/>
          <a:p>
            <a:fld id="{1789C0F2-17E0-497A-9BBE-0C73201AAFE3}" type="slidenum">
              <a:rPr lang="en-US" smtClean="0"/>
              <a:pPr/>
              <a:t>11</a:t>
            </a:fld>
            <a:endParaRPr lang="en-US" dirty="0"/>
          </a:p>
        </p:txBody>
      </p:sp>
      <p:sp>
        <p:nvSpPr>
          <p:cNvPr id="7" name="AutoShape 2" descr="Tansiyon Nasıl Ölçülür? Hangi Cihazlar Kullanılır? Hangi Koldan Ölçülü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4437112"/>
            <a:ext cx="4130824" cy="20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199" y="207725"/>
            <a:ext cx="3720466" cy="163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503047"/>
            <a:ext cx="2775198" cy="200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623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rot="20960636">
            <a:off x="457200" y="457201"/>
            <a:ext cx="3657600" cy="3043807"/>
          </a:xfrm>
        </p:spPr>
        <p:txBody>
          <a:bodyPr>
            <a:normAutofit/>
          </a:bodyPr>
          <a:lstStyle/>
          <a:p>
            <a:pPr marL="0" indent="0">
              <a:buNone/>
            </a:pPr>
            <a:r>
              <a:rPr lang="tr-TR" sz="4000" dirty="0" smtClean="0">
                <a:solidFill>
                  <a:srgbClr val="0070C0"/>
                </a:solidFill>
              </a:rPr>
              <a:t>ÜNİVERSİTE</a:t>
            </a:r>
            <a:endParaRPr lang="tr-TR" sz="4000" dirty="0">
              <a:solidFill>
                <a:srgbClr val="0070C0"/>
              </a:solidFill>
            </a:endParaRPr>
          </a:p>
        </p:txBody>
      </p:sp>
      <p:sp>
        <p:nvSpPr>
          <p:cNvPr id="3" name="Başlık 2"/>
          <p:cNvSpPr>
            <a:spLocks noGrp="1"/>
          </p:cNvSpPr>
          <p:nvPr>
            <p:ph type="title"/>
          </p:nvPr>
        </p:nvSpPr>
        <p:spPr>
          <a:xfrm>
            <a:off x="5076056" y="476672"/>
            <a:ext cx="3888432" cy="6048672"/>
          </a:xfrm>
        </p:spPr>
        <p:txBody>
          <a:bodyPr>
            <a:normAutofit/>
          </a:bodyPr>
          <a:lstStyle/>
          <a:p>
            <a:pPr algn="ctr"/>
            <a:r>
              <a:rPr lang="tr-TR" dirty="0"/>
              <a:t>MEZUN OLDUĞUNUZDA ÜNİVERSİTELERİN</a:t>
            </a:r>
            <a:br>
              <a:rPr lang="tr-TR" dirty="0"/>
            </a:br>
            <a:r>
              <a:rPr lang="tr-TR" dirty="0"/>
              <a:t>SAĞLIK HİZMETLERİ ALANI İLE İLGİLİ 2 YILLIK ÖN LİSANS</a:t>
            </a:r>
            <a:br>
              <a:rPr lang="tr-TR" dirty="0"/>
            </a:br>
            <a:r>
              <a:rPr lang="tr-TR" dirty="0"/>
              <a:t>PROGRAMLARINA YKS İLE EK PUAN ALARAK</a:t>
            </a:r>
            <a:br>
              <a:rPr lang="tr-TR" dirty="0"/>
            </a:br>
            <a:r>
              <a:rPr lang="tr-TR" dirty="0" smtClean="0"/>
              <a:t>YERLEŞİLEBİLMEKTEDİR.</a:t>
            </a:r>
            <a:endParaRPr lang="tr-TR" dirty="0"/>
          </a:p>
        </p:txBody>
      </p:sp>
      <p:sp>
        <p:nvSpPr>
          <p:cNvPr id="5" name="Slayt Numarası Yer Tutucusu 4"/>
          <p:cNvSpPr>
            <a:spLocks noGrp="1"/>
          </p:cNvSpPr>
          <p:nvPr>
            <p:ph type="sldNum" sz="quarter" idx="11"/>
          </p:nvPr>
        </p:nvSpPr>
        <p:spPr/>
        <p:txBody>
          <a:bodyPr/>
          <a:lstStyle/>
          <a:p>
            <a:fld id="{1789C0F2-17E0-497A-9BBE-0C73201AAFE3}" type="slidenum">
              <a:rPr lang="en-US" smtClean="0"/>
              <a:pPr/>
              <a:t>12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5866"/>
            <a:ext cx="50078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151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fld id="{1789C0F2-17E0-497A-9BBE-0C73201AAFE3}" type="slidenum">
              <a:rPr lang="en-US" smtClean="0"/>
              <a:pPr/>
              <a:t>13</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260648"/>
            <a:ext cx="838125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005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buNone/>
            </a:pPr>
            <a:r>
              <a:rPr lang="tr-TR" sz="3200" dirty="0" smtClean="0">
                <a:hlinkClick r:id="rId2"/>
              </a:rPr>
              <a:t>OKULUMUZ VİDEOSU </a:t>
            </a:r>
            <a:endParaRPr lang="tr-TR" sz="3200" dirty="0"/>
          </a:p>
        </p:txBody>
      </p:sp>
      <p:sp>
        <p:nvSpPr>
          <p:cNvPr id="3" name="Başlık 2"/>
          <p:cNvSpPr>
            <a:spLocks noGrp="1"/>
          </p:cNvSpPr>
          <p:nvPr>
            <p:ph type="title"/>
          </p:nvPr>
        </p:nvSpPr>
        <p:spPr>
          <a:xfrm>
            <a:off x="2339752" y="2852936"/>
            <a:ext cx="6264696" cy="3319264"/>
          </a:xfrm>
        </p:spPr>
        <p:txBody>
          <a:bodyPr/>
          <a:lstStyle/>
          <a:p>
            <a:pPr algn="ctr"/>
            <a:r>
              <a:rPr lang="tr-TR" dirty="0">
                <a:latin typeface="Arial Narrow" pitchFamily="34" charset="0"/>
              </a:rPr>
              <a:t>VERECEĞİNİZ KARARIN </a:t>
            </a:r>
            <a:r>
              <a:rPr lang="tr-TR" dirty="0" smtClean="0">
                <a:latin typeface="Arial Narrow" pitchFamily="34" charset="0"/>
              </a:rPr>
              <a:t/>
            </a:r>
            <a:br>
              <a:rPr lang="tr-TR" dirty="0" smtClean="0">
                <a:latin typeface="Arial Narrow" pitchFamily="34" charset="0"/>
              </a:rPr>
            </a:br>
            <a:r>
              <a:rPr lang="tr-TR" dirty="0" smtClean="0">
                <a:latin typeface="Arial Narrow" pitchFamily="34" charset="0"/>
              </a:rPr>
              <a:t>SİZİN</a:t>
            </a:r>
            <a:r>
              <a:rPr lang="tr-TR" dirty="0">
                <a:latin typeface="Arial Narrow" pitchFamily="34" charset="0"/>
              </a:rPr>
              <a:t>, AİLENİZİN ve ÜLKEMİZİN</a:t>
            </a:r>
            <a:br>
              <a:rPr lang="tr-TR" dirty="0">
                <a:latin typeface="Arial Narrow" pitchFamily="34" charset="0"/>
              </a:rPr>
            </a:br>
            <a:r>
              <a:rPr lang="tr-TR" dirty="0">
                <a:latin typeface="Arial Narrow" pitchFamily="34" charset="0"/>
              </a:rPr>
              <a:t>GELECEĞİ İÇİN HAYIRLI OLMASI DİLEĞİYLE…</a:t>
            </a:r>
            <a:endParaRPr lang="tr-TR" dirty="0">
              <a:latin typeface="Arial Narrow" pitchFamily="34" charset="0"/>
            </a:endParaRPr>
          </a:p>
        </p:txBody>
      </p:sp>
      <p:sp>
        <p:nvSpPr>
          <p:cNvPr id="5" name="Slayt Numarası Yer Tutucusu 4"/>
          <p:cNvSpPr>
            <a:spLocks noGrp="1"/>
          </p:cNvSpPr>
          <p:nvPr>
            <p:ph type="sldNum" sz="quarter" idx="11"/>
          </p:nvPr>
        </p:nvSpPr>
        <p:spPr/>
        <p:txBody>
          <a:bodyPr/>
          <a:lstStyle/>
          <a:p>
            <a:fld id="{1789C0F2-17E0-497A-9BBE-0C73201AAFE3}" type="slidenum">
              <a:rPr lang="en-US" smtClean="0"/>
              <a:pPr/>
              <a:t>14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32656"/>
            <a:ext cx="4222750"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691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p>
            <a:fld id="{1789C0F2-17E0-497A-9BBE-0C73201AAFE3}" type="slidenum">
              <a:rPr lang="en-US" smtClean="0"/>
              <a:pPr/>
              <a:t>2</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076571" cy="4608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444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33264"/>
            <a:ext cx="3657600" cy="6292080"/>
          </a:xfrm>
          <a:solidFill>
            <a:schemeClr val="tx1"/>
          </a:solidFill>
        </p:spPr>
        <p:txBody>
          <a:bodyPr>
            <a:noAutofit/>
          </a:bodyPr>
          <a:lstStyle/>
          <a:p>
            <a:r>
              <a:rPr lang="tr-TR" sz="2400" b="1" dirty="0" smtClean="0">
                <a:solidFill>
                  <a:schemeClr val="bg1"/>
                </a:solidFill>
              </a:rPr>
              <a:t>OKULUMUZ  ORTA ÖĞRETİM BAŞARI PUANI İLE ÖĞRENCİ ALMAKTADIR.</a:t>
            </a:r>
          </a:p>
          <a:p>
            <a:r>
              <a:rPr lang="tr-TR" sz="2400" b="1" dirty="0" smtClean="0">
                <a:solidFill>
                  <a:schemeClr val="bg1"/>
                </a:solidFill>
              </a:rPr>
              <a:t>GEÇEN YIL </a:t>
            </a:r>
            <a:r>
              <a:rPr lang="tr-TR" sz="3600" b="1" u="sng" dirty="0" smtClean="0">
                <a:solidFill>
                  <a:schemeClr val="bg1"/>
                </a:solidFill>
              </a:rPr>
              <a:t>88</a:t>
            </a:r>
            <a:r>
              <a:rPr lang="tr-TR" sz="2400" b="1" dirty="0" smtClean="0">
                <a:solidFill>
                  <a:schemeClr val="bg1"/>
                </a:solidFill>
              </a:rPr>
              <a:t> PUAN İLE EN SON ÖĞRENCİMİZİ ALDIK.</a:t>
            </a:r>
          </a:p>
          <a:p>
            <a:r>
              <a:rPr lang="tr-TR" sz="2400" b="1" dirty="0" smtClean="0">
                <a:solidFill>
                  <a:schemeClr val="bg1"/>
                </a:solidFill>
              </a:rPr>
              <a:t>SINIFLARDA GÖRÜLEN TEORİK DERSLERİMİZİN UYGULAMASI LABAROTUVARLARDA YAPILMAKTADIR.</a:t>
            </a:r>
          </a:p>
          <a:p>
            <a:r>
              <a:rPr lang="tr-TR" sz="2400" b="1" dirty="0" smtClean="0">
                <a:solidFill>
                  <a:schemeClr val="bg1"/>
                </a:solidFill>
              </a:rPr>
              <a:t>12.SINIFTA STAJ İLE DE GERÇEK HASTANELERDE BU BİLGİLER PEKİŞTİRİLMEKTEDİR.</a:t>
            </a:r>
            <a:endParaRPr lang="tr-TR" sz="2400" b="1" dirty="0">
              <a:solidFill>
                <a:schemeClr val="bg1"/>
              </a:solidFill>
            </a:endParaRPr>
          </a:p>
        </p:txBody>
      </p:sp>
      <p:sp>
        <p:nvSpPr>
          <p:cNvPr id="5" name="Slayt Numarası Yer Tutucusu 4"/>
          <p:cNvSpPr>
            <a:spLocks noGrp="1"/>
          </p:cNvSpPr>
          <p:nvPr>
            <p:ph type="sldNum" sz="quarter" idx="11"/>
          </p:nvPr>
        </p:nvSpPr>
        <p:spPr/>
        <p:txBody>
          <a:bodyPr/>
          <a:lstStyle/>
          <a:p>
            <a:fld id="{1789C0F2-17E0-497A-9BBE-0C73201AAFE3}" type="slidenum">
              <a:rPr lang="en-US" smtClean="0"/>
              <a:pPr/>
              <a:t>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980728"/>
            <a:ext cx="489868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507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57200"/>
            <a:ext cx="7571184" cy="5714999"/>
          </a:xfrm>
        </p:spPr>
        <p:txBody>
          <a:bodyPr>
            <a:normAutofit/>
          </a:bodyPr>
          <a:lstStyle/>
          <a:p>
            <a:pPr marL="0" indent="0">
              <a:buNone/>
            </a:pPr>
            <a:r>
              <a:rPr lang="tr-TR" sz="4000" dirty="0" smtClean="0"/>
              <a:t>OKULUMUZDA 3 ALANIMIZ BULUNMAKTADIR.</a:t>
            </a:r>
          </a:p>
          <a:p>
            <a:pPr marL="0" indent="0">
              <a:buNone/>
            </a:pPr>
            <a:endParaRPr lang="tr-TR" sz="4000" dirty="0" smtClean="0"/>
          </a:p>
          <a:p>
            <a:pPr marL="0" indent="0">
              <a:buNone/>
            </a:pPr>
            <a:r>
              <a:rPr lang="tr-TR" sz="4000" i="1" u="sng" dirty="0" smtClean="0"/>
              <a:t>BUNLAR:</a:t>
            </a:r>
          </a:p>
          <a:p>
            <a:r>
              <a:rPr lang="tr-TR" sz="4000" dirty="0" smtClean="0">
                <a:solidFill>
                  <a:srgbClr val="CC66FF"/>
                </a:solidFill>
              </a:rPr>
              <a:t>HEMŞİRE YARDIMCILIĞI</a:t>
            </a:r>
            <a:r>
              <a:rPr lang="tr-TR" sz="4000" dirty="0" smtClean="0"/>
              <a:t>,</a:t>
            </a:r>
          </a:p>
          <a:p>
            <a:r>
              <a:rPr lang="tr-TR" sz="4000" dirty="0" smtClean="0">
                <a:solidFill>
                  <a:srgbClr val="D1058D"/>
                </a:solidFill>
              </a:rPr>
              <a:t>EBE YARDIMCILIĞI</a:t>
            </a:r>
            <a:r>
              <a:rPr lang="tr-TR" sz="4000" dirty="0" smtClean="0"/>
              <a:t>,</a:t>
            </a:r>
          </a:p>
          <a:p>
            <a:r>
              <a:rPr lang="tr-TR" sz="4000" dirty="0" smtClean="0">
                <a:solidFill>
                  <a:srgbClr val="C00000"/>
                </a:solidFill>
              </a:rPr>
              <a:t>SAĞLIK BAKIM TEKNİSYENLİĞİ </a:t>
            </a:r>
            <a:r>
              <a:rPr lang="tr-TR" sz="4000" dirty="0" err="1" smtClean="0"/>
              <a:t>dir</a:t>
            </a:r>
            <a:r>
              <a:rPr lang="tr-TR" sz="4000" dirty="0" smtClean="0"/>
              <a:t>.</a:t>
            </a:r>
            <a:endParaRPr lang="tr-TR" sz="4000" dirty="0"/>
          </a:p>
        </p:txBody>
      </p:sp>
      <p:sp>
        <p:nvSpPr>
          <p:cNvPr id="5" name="Slayt Numarası Yer Tutucusu 4"/>
          <p:cNvSpPr>
            <a:spLocks noGrp="1"/>
          </p:cNvSpPr>
          <p:nvPr>
            <p:ph type="sldNum" sz="quarter" idx="11"/>
          </p:nvPr>
        </p:nvSpPr>
        <p:spPr/>
        <p:txBody>
          <a:bodyPr/>
          <a:lstStyle/>
          <a:p>
            <a:fld id="{1789C0F2-17E0-497A-9BBE-0C73201AAFE3}" type="slidenum">
              <a:rPr lang="en-US" smtClean="0"/>
              <a:pPr/>
              <a:t>4</a:t>
            </a:fld>
            <a:endParaRPr lang="en-US" dirty="0"/>
          </a:p>
        </p:txBody>
      </p:sp>
    </p:spTree>
    <p:extLst>
      <p:ext uri="{BB962C8B-B14F-4D97-AF65-F5344CB8AC3E}">
        <p14:creationId xmlns:p14="http://schemas.microsoft.com/office/powerpoint/2010/main" val="2432666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57200"/>
            <a:ext cx="2746648" cy="5714999"/>
          </a:xfrm>
        </p:spPr>
        <p:txBody>
          <a:bodyPr>
            <a:normAutofit/>
          </a:bodyPr>
          <a:lstStyle/>
          <a:p>
            <a:endParaRPr lang="tr-TR" sz="3200" dirty="0" smtClean="0">
              <a:solidFill>
                <a:srgbClr val="CC66FF"/>
              </a:solidFill>
            </a:endParaRPr>
          </a:p>
          <a:p>
            <a:endParaRPr lang="tr-TR" sz="3200" dirty="0">
              <a:solidFill>
                <a:srgbClr val="CC66FF"/>
              </a:solidFill>
            </a:endParaRPr>
          </a:p>
          <a:p>
            <a:endParaRPr lang="tr-TR" sz="3200" dirty="0" smtClean="0">
              <a:solidFill>
                <a:srgbClr val="CC66FF"/>
              </a:solidFill>
            </a:endParaRPr>
          </a:p>
          <a:p>
            <a:endParaRPr lang="tr-TR" sz="3200" dirty="0">
              <a:solidFill>
                <a:srgbClr val="CC66FF"/>
              </a:solidFill>
            </a:endParaRPr>
          </a:p>
          <a:p>
            <a:endParaRPr lang="tr-TR" sz="3200" dirty="0" smtClean="0">
              <a:solidFill>
                <a:srgbClr val="CC66FF"/>
              </a:solidFill>
            </a:endParaRPr>
          </a:p>
          <a:p>
            <a:endParaRPr lang="tr-TR" sz="3200" dirty="0">
              <a:solidFill>
                <a:srgbClr val="CC66FF"/>
              </a:solidFill>
            </a:endParaRPr>
          </a:p>
          <a:p>
            <a:pPr marL="0" indent="0">
              <a:buNone/>
            </a:pPr>
            <a:r>
              <a:rPr lang="tr-TR" sz="3200" dirty="0" smtClean="0">
                <a:solidFill>
                  <a:srgbClr val="CC66FF"/>
                </a:solidFill>
              </a:rPr>
              <a:t>HEMŞİRE </a:t>
            </a:r>
            <a:r>
              <a:rPr lang="tr-TR" sz="3200" dirty="0">
                <a:solidFill>
                  <a:srgbClr val="CC66FF"/>
                </a:solidFill>
              </a:rPr>
              <a:t>YARDIMCILIĞI</a:t>
            </a:r>
          </a:p>
        </p:txBody>
      </p:sp>
      <p:sp>
        <p:nvSpPr>
          <p:cNvPr id="3" name="Başlık 2"/>
          <p:cNvSpPr>
            <a:spLocks noGrp="1"/>
          </p:cNvSpPr>
          <p:nvPr>
            <p:ph type="title"/>
          </p:nvPr>
        </p:nvSpPr>
        <p:spPr>
          <a:xfrm>
            <a:off x="3131840" y="457200"/>
            <a:ext cx="5256584" cy="5715000"/>
          </a:xfrm>
        </p:spPr>
        <p:txBody>
          <a:bodyPr/>
          <a:lstStyle/>
          <a:p>
            <a:pPr algn="just"/>
            <a:r>
              <a:rPr lang="tr-TR" dirty="0" smtClean="0"/>
              <a:t>                      Öğrenciler </a:t>
            </a:r>
            <a:r>
              <a:rPr lang="tr-TR" dirty="0"/>
              <a:t>9. sınıftan </a:t>
            </a:r>
            <a:br>
              <a:rPr lang="tr-TR" dirty="0"/>
            </a:br>
            <a:r>
              <a:rPr lang="tr-TR" dirty="0"/>
              <a:t>itibaren bütün okullarda </a:t>
            </a:r>
            <a:br>
              <a:rPr lang="tr-TR" dirty="0"/>
            </a:br>
            <a:r>
              <a:rPr lang="tr-TR" dirty="0"/>
              <a:t>okutulan ortak derslerle birlikte </a:t>
            </a:r>
            <a:br>
              <a:rPr lang="tr-TR" dirty="0"/>
            </a:br>
            <a:r>
              <a:rPr lang="tr-TR" dirty="0"/>
              <a:t>alan derslerini teorik ve </a:t>
            </a:r>
            <a:br>
              <a:rPr lang="tr-TR" dirty="0"/>
            </a:br>
            <a:r>
              <a:rPr lang="tr-TR" dirty="0"/>
              <a:t>uygulamalı olarak görürler. </a:t>
            </a:r>
            <a:br>
              <a:rPr lang="tr-TR" dirty="0"/>
            </a:br>
            <a:r>
              <a:rPr lang="tr-TR" dirty="0" smtClean="0"/>
              <a:t>                        Hemşire </a:t>
            </a:r>
            <a:r>
              <a:rPr lang="tr-TR" dirty="0"/>
              <a:t>Yardımcılığı</a:t>
            </a:r>
            <a:br>
              <a:rPr lang="tr-TR" dirty="0"/>
            </a:br>
            <a:r>
              <a:rPr lang="tr-TR" dirty="0"/>
              <a:t> programından mezun olanlar; </a:t>
            </a:r>
            <a:br>
              <a:rPr lang="tr-TR" dirty="0"/>
            </a:br>
            <a:r>
              <a:rPr lang="tr-TR" dirty="0"/>
              <a:t>kamu ve özel sağlık kurum </a:t>
            </a:r>
            <a:r>
              <a:rPr lang="tr-TR" dirty="0" smtClean="0"/>
              <a:t>ve kuruluşlarında </a:t>
            </a:r>
            <a:r>
              <a:rPr lang="tr-TR" dirty="0"/>
              <a:t/>
            </a:r>
            <a:br>
              <a:rPr lang="tr-TR" dirty="0"/>
            </a:br>
            <a:r>
              <a:rPr lang="tr-TR" dirty="0"/>
              <a:t>"</a:t>
            </a:r>
            <a:r>
              <a:rPr lang="tr-TR" u="sng" dirty="0"/>
              <a:t>Hemşire Yardımcısı</a:t>
            </a:r>
            <a:r>
              <a:rPr lang="tr-TR" dirty="0"/>
              <a:t>" unvanı ile </a:t>
            </a:r>
            <a:br>
              <a:rPr lang="tr-TR" dirty="0"/>
            </a:br>
            <a:r>
              <a:rPr lang="tr-TR" dirty="0" smtClean="0"/>
              <a:t>çalışırlar.</a:t>
            </a:r>
            <a:endParaRPr lang="tr-TR" dirty="0"/>
          </a:p>
        </p:txBody>
      </p:sp>
      <p:sp>
        <p:nvSpPr>
          <p:cNvPr id="5" name="Slayt Numarası Yer Tutucusu 4"/>
          <p:cNvSpPr>
            <a:spLocks noGrp="1"/>
          </p:cNvSpPr>
          <p:nvPr>
            <p:ph type="sldNum" sz="quarter" idx="11"/>
          </p:nvPr>
        </p:nvSpPr>
        <p:spPr/>
        <p:txBody>
          <a:bodyPr/>
          <a:lstStyle/>
          <a:p>
            <a:fld id="{1789C0F2-17E0-497A-9BBE-0C73201AAFE3}" type="slidenum">
              <a:rPr lang="en-US" smtClean="0"/>
              <a:pPr/>
              <a:t>5</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262291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923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16632"/>
            <a:ext cx="4546848" cy="6552728"/>
          </a:xfrm>
        </p:spPr>
        <p:txBody>
          <a:bodyPr>
            <a:normAutofit fontScale="92500" lnSpcReduction="10000"/>
          </a:bodyPr>
          <a:lstStyle/>
          <a:p>
            <a:pPr marL="0" indent="0" algn="ctr">
              <a:buNone/>
            </a:pPr>
            <a:r>
              <a:rPr lang="tr-TR" sz="4300" b="1" dirty="0" smtClean="0"/>
              <a:t>               GÖREVLERİ:</a:t>
            </a:r>
          </a:p>
          <a:p>
            <a:pPr marL="0" indent="0">
              <a:buNone/>
            </a:pPr>
            <a:r>
              <a:rPr lang="tr-TR" sz="2000" dirty="0" smtClean="0"/>
              <a:t>a) </a:t>
            </a:r>
            <a:r>
              <a:rPr lang="tr-TR" sz="2000" dirty="0" err="1" smtClean="0"/>
              <a:t>Hastaodasının</a:t>
            </a:r>
            <a:r>
              <a:rPr lang="tr-TR" sz="2000" dirty="0" smtClean="0"/>
              <a:t> </a:t>
            </a:r>
            <a:r>
              <a:rPr lang="tr-TR" sz="2000" dirty="0"/>
              <a:t>düzenini </a:t>
            </a:r>
            <a:r>
              <a:rPr lang="tr-TR" sz="2000" dirty="0" smtClean="0"/>
              <a:t>ve temizliğinin </a:t>
            </a:r>
            <a:r>
              <a:rPr lang="tr-TR" sz="2000" dirty="0"/>
              <a:t>yapılmasını sağlar.</a:t>
            </a:r>
          </a:p>
          <a:p>
            <a:pPr marL="0" indent="0">
              <a:buNone/>
            </a:pPr>
            <a:r>
              <a:rPr lang="tr-TR" sz="2000" dirty="0" smtClean="0"/>
              <a:t>b</a:t>
            </a:r>
            <a:r>
              <a:rPr lang="tr-TR" sz="2000" dirty="0"/>
              <a:t>) </a:t>
            </a:r>
            <a:r>
              <a:rPr lang="tr-TR" sz="2000" dirty="0" err="1"/>
              <a:t>Hastanınyatağını</a:t>
            </a:r>
            <a:r>
              <a:rPr lang="tr-TR" sz="2000" dirty="0"/>
              <a:t> yapar.</a:t>
            </a:r>
          </a:p>
          <a:p>
            <a:pPr marL="0" indent="0">
              <a:buNone/>
            </a:pPr>
            <a:r>
              <a:rPr lang="tr-TR" sz="2000" dirty="0" smtClean="0"/>
              <a:t>c</a:t>
            </a:r>
            <a:r>
              <a:rPr lang="tr-TR" sz="2000" dirty="0"/>
              <a:t>) </a:t>
            </a:r>
            <a:r>
              <a:rPr lang="tr-TR" sz="2000" dirty="0" smtClean="0"/>
              <a:t>Hasta güvenliğinin </a:t>
            </a:r>
            <a:r>
              <a:rPr lang="tr-TR" sz="2000" dirty="0"/>
              <a:t>sağlanmasına yardım eder.</a:t>
            </a:r>
          </a:p>
          <a:p>
            <a:pPr marL="0" indent="0">
              <a:buNone/>
            </a:pPr>
            <a:r>
              <a:rPr lang="tr-TR" sz="2000" dirty="0" smtClean="0"/>
              <a:t>ç</a:t>
            </a:r>
            <a:r>
              <a:rPr lang="tr-TR" sz="2000" dirty="0"/>
              <a:t>) Hastanın tedavi planında yer alan ve hemşirenin uygun </a:t>
            </a:r>
            <a:r>
              <a:rPr lang="tr-TR" sz="2000" dirty="0" smtClean="0"/>
              <a:t>gördüğü </a:t>
            </a:r>
            <a:r>
              <a:rPr lang="tr-TR" sz="2000" dirty="0"/>
              <a:t>oral ilaçları hastaya verir.</a:t>
            </a:r>
          </a:p>
          <a:p>
            <a:pPr marL="0" indent="0">
              <a:buNone/>
            </a:pPr>
            <a:r>
              <a:rPr lang="tr-TR" sz="2000" dirty="0" smtClean="0"/>
              <a:t>d</a:t>
            </a:r>
            <a:r>
              <a:rPr lang="tr-TR" sz="2000" dirty="0"/>
              <a:t>) Hastanın kişisel bakım ve temizliği ile ilgili </a:t>
            </a:r>
            <a:r>
              <a:rPr lang="tr-TR" sz="2000" dirty="0" smtClean="0"/>
              <a:t>gereksinimlerinin  </a:t>
            </a:r>
            <a:r>
              <a:rPr lang="tr-TR" sz="2000" dirty="0"/>
              <a:t>karşılanmasına yardım eder.</a:t>
            </a:r>
          </a:p>
          <a:p>
            <a:pPr marL="0" indent="0">
              <a:buNone/>
            </a:pPr>
            <a:r>
              <a:rPr lang="tr-TR" sz="2000" dirty="0" smtClean="0"/>
              <a:t>e</a:t>
            </a:r>
            <a:r>
              <a:rPr lang="tr-TR" sz="2000" dirty="0"/>
              <a:t>) </a:t>
            </a:r>
            <a:r>
              <a:rPr lang="tr-TR" sz="2000" dirty="0" err="1"/>
              <a:t>Hastanınderi</a:t>
            </a:r>
            <a:r>
              <a:rPr lang="tr-TR" sz="2000" dirty="0"/>
              <a:t> bütünlüğünü </a:t>
            </a:r>
            <a:r>
              <a:rPr lang="tr-TR" sz="2000" dirty="0" smtClean="0"/>
              <a:t>gözlemleyerek hemşireye bilgi </a:t>
            </a:r>
            <a:r>
              <a:rPr lang="tr-TR" sz="2000" dirty="0"/>
              <a:t>verir.</a:t>
            </a:r>
          </a:p>
          <a:p>
            <a:pPr marL="0" indent="0">
              <a:buNone/>
            </a:pPr>
            <a:r>
              <a:rPr lang="tr-TR" sz="2000" dirty="0" smtClean="0"/>
              <a:t>f</a:t>
            </a:r>
            <a:r>
              <a:rPr lang="tr-TR" sz="2000" dirty="0"/>
              <a:t>) Hastaların muayene, tetkik ve tedavi için hazırlanmasına, </a:t>
            </a:r>
            <a:r>
              <a:rPr lang="tr-TR" sz="2000" dirty="0" smtClean="0"/>
              <a:t>tıbbi </a:t>
            </a:r>
            <a:r>
              <a:rPr lang="tr-TR" sz="2000" dirty="0"/>
              <a:t>işlem öncesinde </a:t>
            </a:r>
            <a:r>
              <a:rPr lang="tr-TR" sz="2000" dirty="0" smtClean="0"/>
              <a:t>elbiselerinin </a:t>
            </a:r>
            <a:r>
              <a:rPr lang="tr-TR" sz="2000" dirty="0"/>
              <a:t>değiştirilmesine ve işlem </a:t>
            </a:r>
            <a:r>
              <a:rPr lang="tr-TR" sz="2000" dirty="0" smtClean="0"/>
              <a:t>sonrasında  </a:t>
            </a:r>
            <a:r>
              <a:rPr lang="tr-TR" sz="2000" dirty="0"/>
              <a:t>giyinmesine yardım eder.</a:t>
            </a:r>
          </a:p>
          <a:p>
            <a:pPr marL="0" indent="0">
              <a:buNone/>
            </a:pPr>
            <a:r>
              <a:rPr lang="tr-TR" sz="2000" dirty="0" smtClean="0"/>
              <a:t>g</a:t>
            </a:r>
            <a:r>
              <a:rPr lang="tr-TR" sz="2000" dirty="0"/>
              <a:t>) Yatak yarasını önlemeye yönelik koruyucu işlemlerde </a:t>
            </a:r>
            <a:r>
              <a:rPr lang="tr-TR" sz="2000" dirty="0" smtClean="0"/>
              <a:t>hemşireye  </a:t>
            </a:r>
            <a:r>
              <a:rPr lang="tr-TR" sz="2000" dirty="0"/>
              <a:t>yardım eder</a:t>
            </a:r>
          </a:p>
        </p:txBody>
      </p:sp>
      <p:sp>
        <p:nvSpPr>
          <p:cNvPr id="3" name="Başlık 2"/>
          <p:cNvSpPr>
            <a:spLocks noGrp="1"/>
          </p:cNvSpPr>
          <p:nvPr>
            <p:ph type="title"/>
          </p:nvPr>
        </p:nvSpPr>
        <p:spPr>
          <a:xfrm>
            <a:off x="4932040" y="692696"/>
            <a:ext cx="3799656" cy="5715000"/>
          </a:xfrm>
        </p:spPr>
        <p:txBody>
          <a:bodyPr>
            <a:normAutofit fontScale="90000"/>
          </a:bodyPr>
          <a:lstStyle/>
          <a:p>
            <a:pPr algn="l"/>
            <a:r>
              <a:rPr lang="tr-TR" dirty="0"/>
              <a:t> </a:t>
            </a:r>
            <a:r>
              <a:rPr lang="tr-TR" sz="2400" dirty="0" smtClean="0">
                <a:latin typeface="+mn-lt"/>
              </a:rPr>
              <a:t>h)Hastanın </a:t>
            </a:r>
            <a:r>
              <a:rPr lang="tr-TR" sz="2400" dirty="0">
                <a:latin typeface="+mn-lt"/>
              </a:rPr>
              <a:t>idrar torbasını </a:t>
            </a:r>
            <a:r>
              <a:rPr lang="tr-TR" sz="2400" dirty="0" smtClean="0">
                <a:latin typeface="+mn-lt"/>
              </a:rPr>
              <a:t>boşaltır </a:t>
            </a:r>
            <a:r>
              <a:rPr lang="tr-TR" sz="2400" dirty="0">
                <a:latin typeface="+mn-lt"/>
              </a:rPr>
              <a:t>veya değiştirir.</a:t>
            </a:r>
            <a:br>
              <a:rPr lang="tr-TR" sz="2400" dirty="0">
                <a:latin typeface="+mn-lt"/>
              </a:rPr>
            </a:br>
            <a:r>
              <a:rPr lang="tr-TR" sz="2400" dirty="0">
                <a:latin typeface="+mn-lt"/>
              </a:rPr>
              <a:t> i) Hastadan steril olmayan idrar örneği ve dışkı örneği alır.</a:t>
            </a:r>
            <a:br>
              <a:rPr lang="tr-TR" sz="2400" dirty="0">
                <a:latin typeface="+mn-lt"/>
              </a:rPr>
            </a:br>
            <a:r>
              <a:rPr lang="tr-TR" sz="2400" dirty="0">
                <a:latin typeface="+mn-lt"/>
              </a:rPr>
              <a:t> j) Hastanın beslenme programına uygun olarak beslenmesine </a:t>
            </a:r>
            <a:r>
              <a:rPr lang="tr-TR" sz="2400" dirty="0" smtClean="0">
                <a:latin typeface="+mn-lt"/>
              </a:rPr>
              <a:t>yardımcı </a:t>
            </a:r>
            <a:r>
              <a:rPr lang="tr-TR" sz="2400" dirty="0">
                <a:latin typeface="+mn-lt"/>
              </a:rPr>
              <a:t>olur</a:t>
            </a:r>
            <a:br>
              <a:rPr lang="tr-TR" sz="2400" dirty="0">
                <a:latin typeface="+mn-lt"/>
              </a:rPr>
            </a:br>
            <a:r>
              <a:rPr lang="tr-TR" sz="2400" dirty="0">
                <a:latin typeface="+mn-lt"/>
              </a:rPr>
              <a:t> k) Kilo takibi gereken hastalarda günlük kilo takibini yapar.</a:t>
            </a:r>
            <a:br>
              <a:rPr lang="tr-TR" sz="2400" dirty="0">
                <a:latin typeface="+mn-lt"/>
              </a:rPr>
            </a:br>
            <a:r>
              <a:rPr lang="tr-TR" sz="2400" dirty="0">
                <a:latin typeface="+mn-lt"/>
              </a:rPr>
              <a:t> l) Hemşirenin uygun gördüğü durumlarda hastanın </a:t>
            </a:r>
            <a:r>
              <a:rPr lang="tr-TR" sz="2400" dirty="0">
                <a:latin typeface="+mn-lt"/>
              </a:rPr>
              <a:t>y</a:t>
            </a:r>
            <a:r>
              <a:rPr lang="tr-TR" sz="2400" dirty="0" smtClean="0">
                <a:latin typeface="+mn-lt"/>
              </a:rPr>
              <a:t>ürümesine </a:t>
            </a:r>
            <a:r>
              <a:rPr lang="tr-TR" sz="2400" dirty="0">
                <a:latin typeface="+mn-lt"/>
              </a:rPr>
              <a:t>ve </a:t>
            </a:r>
            <a:r>
              <a:rPr lang="tr-TR" sz="2400" dirty="0" smtClean="0">
                <a:latin typeface="+mn-lt"/>
              </a:rPr>
              <a:t>hareket etmesine </a:t>
            </a:r>
            <a:r>
              <a:rPr lang="tr-TR" sz="2400" dirty="0">
                <a:latin typeface="+mn-lt"/>
              </a:rPr>
              <a:t>yardım eder</a:t>
            </a:r>
          </a:p>
        </p:txBody>
      </p:sp>
      <p:sp>
        <p:nvSpPr>
          <p:cNvPr id="5" name="Slayt Numarası Yer Tutucusu 4"/>
          <p:cNvSpPr>
            <a:spLocks noGrp="1"/>
          </p:cNvSpPr>
          <p:nvPr>
            <p:ph type="sldNum" sz="quarter" idx="11"/>
          </p:nvPr>
        </p:nvSpPr>
        <p:spPr/>
        <p:txBody>
          <a:bodyPr/>
          <a:lstStyle/>
          <a:p>
            <a:fld id="{1789C0F2-17E0-497A-9BBE-0C73201AAFE3}" type="slidenum">
              <a:rPr lang="en-US" smtClean="0"/>
              <a:pPr/>
              <a:t>6</a:t>
            </a:fld>
            <a:endParaRPr lang="en-US" dirty="0"/>
          </a:p>
        </p:txBody>
      </p:sp>
    </p:spTree>
    <p:extLst>
      <p:ext uri="{BB962C8B-B14F-4D97-AF65-F5344CB8AC3E}">
        <p14:creationId xmlns:p14="http://schemas.microsoft.com/office/powerpoint/2010/main" val="293456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57200"/>
            <a:ext cx="2674640" cy="5714999"/>
          </a:xfrm>
        </p:spPr>
        <p:txBody>
          <a:bodyPr>
            <a:normAutofit/>
          </a:bodyPr>
          <a:lstStyle/>
          <a:p>
            <a:pPr marL="0" indent="0">
              <a:buNone/>
            </a:pPr>
            <a:endParaRPr lang="tr-TR" sz="3200" dirty="0" smtClean="0">
              <a:solidFill>
                <a:srgbClr val="D1058D"/>
              </a:solidFill>
            </a:endParaRPr>
          </a:p>
          <a:p>
            <a:pPr marL="0" indent="0">
              <a:buNone/>
            </a:pPr>
            <a:endParaRPr lang="tr-TR" sz="3200" dirty="0">
              <a:solidFill>
                <a:srgbClr val="D1058D"/>
              </a:solidFill>
            </a:endParaRPr>
          </a:p>
          <a:p>
            <a:pPr marL="0" indent="0">
              <a:buNone/>
            </a:pPr>
            <a:endParaRPr lang="tr-TR" sz="3200" dirty="0" smtClean="0">
              <a:solidFill>
                <a:srgbClr val="D1058D"/>
              </a:solidFill>
            </a:endParaRPr>
          </a:p>
          <a:p>
            <a:pPr marL="0" indent="0">
              <a:buNone/>
            </a:pPr>
            <a:endParaRPr lang="tr-TR" sz="3200" dirty="0">
              <a:solidFill>
                <a:srgbClr val="D1058D"/>
              </a:solidFill>
            </a:endParaRPr>
          </a:p>
          <a:p>
            <a:pPr marL="0" indent="0">
              <a:buNone/>
            </a:pPr>
            <a:endParaRPr lang="tr-TR" sz="3200" dirty="0" smtClean="0">
              <a:solidFill>
                <a:srgbClr val="D1058D"/>
              </a:solidFill>
            </a:endParaRPr>
          </a:p>
          <a:p>
            <a:pPr marL="0" indent="0">
              <a:buNone/>
            </a:pPr>
            <a:endParaRPr lang="tr-TR" sz="3200" dirty="0" smtClean="0">
              <a:solidFill>
                <a:srgbClr val="D1058D"/>
              </a:solidFill>
            </a:endParaRPr>
          </a:p>
          <a:p>
            <a:pPr marL="0" indent="0">
              <a:buNone/>
            </a:pPr>
            <a:endParaRPr lang="tr-TR" sz="3200" dirty="0" smtClean="0">
              <a:solidFill>
                <a:srgbClr val="D1058D"/>
              </a:solidFill>
            </a:endParaRPr>
          </a:p>
          <a:p>
            <a:pPr marL="0" indent="0">
              <a:buNone/>
            </a:pPr>
            <a:r>
              <a:rPr lang="tr-TR" sz="3200" dirty="0" smtClean="0">
                <a:solidFill>
                  <a:srgbClr val="D1058D"/>
                </a:solidFill>
              </a:rPr>
              <a:t>EBE YARDIMCILIĞI</a:t>
            </a:r>
            <a:endParaRPr lang="tr-TR" sz="3200" dirty="0">
              <a:solidFill>
                <a:srgbClr val="D1058D"/>
              </a:solidFill>
            </a:endParaRPr>
          </a:p>
        </p:txBody>
      </p:sp>
      <p:sp>
        <p:nvSpPr>
          <p:cNvPr id="3" name="Başlık 2"/>
          <p:cNvSpPr>
            <a:spLocks noGrp="1"/>
          </p:cNvSpPr>
          <p:nvPr>
            <p:ph type="title"/>
          </p:nvPr>
        </p:nvSpPr>
        <p:spPr>
          <a:xfrm>
            <a:off x="3347864" y="457200"/>
            <a:ext cx="4968552" cy="5715000"/>
          </a:xfrm>
        </p:spPr>
        <p:txBody>
          <a:bodyPr>
            <a:normAutofit/>
          </a:bodyPr>
          <a:lstStyle/>
          <a:p>
            <a:pPr algn="just"/>
            <a:r>
              <a:rPr lang="tr-TR" dirty="0" smtClean="0"/>
              <a:t>                                  Öğrenciler </a:t>
            </a:r>
            <a:r>
              <a:rPr lang="tr-TR" dirty="0"/>
              <a:t>9.</a:t>
            </a:r>
            <a:br>
              <a:rPr lang="tr-TR" dirty="0"/>
            </a:br>
            <a:r>
              <a:rPr lang="tr-TR" dirty="0"/>
              <a:t> sınıftan itibaren bütün okullarda</a:t>
            </a:r>
            <a:br>
              <a:rPr lang="tr-TR" dirty="0"/>
            </a:br>
            <a:r>
              <a:rPr lang="tr-TR" dirty="0"/>
              <a:t> okutulan ortak derslerle birlikte</a:t>
            </a:r>
            <a:br>
              <a:rPr lang="tr-TR" dirty="0"/>
            </a:br>
            <a:r>
              <a:rPr lang="tr-TR" dirty="0"/>
              <a:t> </a:t>
            </a:r>
            <a:r>
              <a:rPr lang="tr-TR" dirty="0" smtClean="0"/>
              <a:t>alan derslerini teorik </a:t>
            </a:r>
            <a:r>
              <a:rPr lang="tr-TR" dirty="0"/>
              <a:t>ve</a:t>
            </a:r>
            <a:br>
              <a:rPr lang="tr-TR" dirty="0"/>
            </a:br>
            <a:r>
              <a:rPr lang="tr-TR" dirty="0"/>
              <a:t> uygulamalı olarak görürler. </a:t>
            </a:r>
            <a:r>
              <a:rPr lang="tr-TR" dirty="0" smtClean="0"/>
              <a:t/>
            </a:r>
            <a:br>
              <a:rPr lang="tr-TR" dirty="0" smtClean="0"/>
            </a:br>
            <a:r>
              <a:rPr lang="tr-TR" dirty="0" smtClean="0"/>
              <a:t>                               Ebe Yardımcılığı programından </a:t>
            </a:r>
            <a:r>
              <a:rPr lang="tr-TR" dirty="0"/>
              <a:t>mezun olanlar; kamu ve özel</a:t>
            </a:r>
            <a:br>
              <a:rPr lang="tr-TR" dirty="0"/>
            </a:br>
            <a:r>
              <a:rPr lang="tr-TR" dirty="0"/>
              <a:t> sağlık kurum ve kuruluşlarında</a:t>
            </a:r>
            <a:br>
              <a:rPr lang="tr-TR" dirty="0"/>
            </a:br>
            <a:r>
              <a:rPr lang="tr-TR" dirty="0"/>
              <a:t> "</a:t>
            </a:r>
            <a:r>
              <a:rPr lang="tr-TR" u="sng" dirty="0"/>
              <a:t>Ebe Yardımcısı</a:t>
            </a:r>
            <a:r>
              <a:rPr lang="tr-TR" dirty="0"/>
              <a:t>" unvanı ile</a:t>
            </a:r>
            <a:br>
              <a:rPr lang="tr-TR" dirty="0"/>
            </a:br>
            <a:r>
              <a:rPr lang="tr-TR" dirty="0"/>
              <a:t> çalışırlar</a:t>
            </a:r>
          </a:p>
        </p:txBody>
      </p:sp>
      <p:sp>
        <p:nvSpPr>
          <p:cNvPr id="5" name="Slayt Numarası Yer Tutucusu 4"/>
          <p:cNvSpPr>
            <a:spLocks noGrp="1"/>
          </p:cNvSpPr>
          <p:nvPr>
            <p:ph type="sldNum" sz="quarter" idx="11"/>
          </p:nvPr>
        </p:nvSpPr>
        <p:spPr/>
        <p:txBody>
          <a:bodyPr/>
          <a:lstStyle/>
          <a:p>
            <a:fld id="{1789C0F2-17E0-497A-9BBE-0C73201AAFE3}" type="slidenum">
              <a:rPr lang="en-US" smtClean="0"/>
              <a:pPr/>
              <a:t>7</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7"/>
            <a:ext cx="3096343" cy="415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585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16632"/>
            <a:ext cx="4752528" cy="6741368"/>
          </a:xfrm>
        </p:spPr>
        <p:txBody>
          <a:bodyPr>
            <a:normAutofit fontScale="32500" lnSpcReduction="20000"/>
          </a:bodyPr>
          <a:lstStyle/>
          <a:p>
            <a:pPr marL="0" indent="0" algn="ctr">
              <a:buNone/>
            </a:pPr>
            <a:r>
              <a:rPr lang="tr-TR" sz="4300" b="1" dirty="0" smtClean="0"/>
              <a:t>               </a:t>
            </a:r>
            <a:r>
              <a:rPr lang="tr-TR" sz="10000" b="1" dirty="0" smtClean="0"/>
              <a:t>GÖREVLERİ:</a:t>
            </a:r>
          </a:p>
          <a:p>
            <a:pPr marL="0" indent="0" algn="just">
              <a:buNone/>
            </a:pPr>
            <a:r>
              <a:rPr lang="tr-TR" sz="4300" dirty="0"/>
              <a:t>a</a:t>
            </a:r>
            <a:r>
              <a:rPr lang="tr-TR" sz="6200" dirty="0"/>
              <a:t>) Doğurganlık sınırları içerisindeki kadınların üreme </a:t>
            </a:r>
            <a:r>
              <a:rPr lang="tr-TR" sz="6200" dirty="0" smtClean="0"/>
              <a:t>sağlığı  </a:t>
            </a:r>
            <a:r>
              <a:rPr lang="tr-TR" sz="6200" dirty="0"/>
              <a:t>konusunda kayıtlarının tutulmasına yardım eder.</a:t>
            </a:r>
          </a:p>
          <a:p>
            <a:pPr marL="0" indent="0" algn="just">
              <a:buNone/>
            </a:pPr>
            <a:r>
              <a:rPr lang="tr-TR" sz="6200" dirty="0"/>
              <a:t> b) Gebelik öncesi dönemde gebeliğe hazırlık eğitim programı </a:t>
            </a:r>
            <a:r>
              <a:rPr lang="tr-TR" sz="6200" dirty="0" smtClean="0"/>
              <a:t>ile  </a:t>
            </a:r>
            <a:r>
              <a:rPr lang="tr-TR" sz="6200" dirty="0"/>
              <a:t>anne-babalığa ve doğuma hazırlık programlarının </a:t>
            </a:r>
            <a:r>
              <a:rPr lang="tr-TR" sz="6200" dirty="0" smtClean="0"/>
              <a:t>uygulanmasına  </a:t>
            </a:r>
            <a:r>
              <a:rPr lang="tr-TR" sz="6200" dirty="0"/>
              <a:t>yardım eder.</a:t>
            </a:r>
          </a:p>
          <a:p>
            <a:pPr marL="0" indent="0" algn="just">
              <a:buNone/>
            </a:pPr>
            <a:r>
              <a:rPr lang="tr-TR" sz="6200" dirty="0"/>
              <a:t> c) Gebelik izlemleri süreci dâhil olmak üzere kadının </a:t>
            </a:r>
            <a:r>
              <a:rPr lang="tr-TR" sz="6200" dirty="0" smtClean="0"/>
              <a:t>muayeneye  </a:t>
            </a:r>
            <a:r>
              <a:rPr lang="tr-TR" sz="6200" dirty="0"/>
              <a:t>hazırlığını yapar.</a:t>
            </a:r>
          </a:p>
          <a:p>
            <a:pPr marL="0" indent="0" algn="just">
              <a:buNone/>
            </a:pPr>
            <a:r>
              <a:rPr lang="tr-TR" sz="6200" dirty="0"/>
              <a:t> ç) Gebelik, doğum ve doğum sonrası dönemde gebenin </a:t>
            </a:r>
            <a:r>
              <a:rPr lang="tr-TR" sz="6200" dirty="0" smtClean="0"/>
              <a:t>günlük  </a:t>
            </a:r>
            <a:r>
              <a:rPr lang="tr-TR" sz="6200" dirty="0"/>
              <a:t>yaşam aktivitelerinin yerine getirilmesi, beslenme </a:t>
            </a:r>
            <a:r>
              <a:rPr lang="tr-TR" sz="6200" dirty="0" smtClean="0"/>
              <a:t>programının  </a:t>
            </a:r>
            <a:r>
              <a:rPr lang="tr-TR" sz="6200" dirty="0"/>
              <a:t>uygulanması, kişisel bakım ve temizliği ile ilgili </a:t>
            </a:r>
            <a:r>
              <a:rPr lang="tr-TR" sz="6200" dirty="0" smtClean="0"/>
              <a:t>gereksinimlerinin  </a:t>
            </a:r>
            <a:r>
              <a:rPr lang="tr-TR" sz="6200" dirty="0"/>
              <a:t>karşılanmasına yardımcı olur.</a:t>
            </a:r>
          </a:p>
          <a:p>
            <a:pPr marL="0" indent="0" algn="just">
              <a:buNone/>
            </a:pPr>
            <a:r>
              <a:rPr lang="tr-TR" sz="6200" dirty="0"/>
              <a:t> d) Doğum sırasında gebenin doğum ağrısı ve doğum </a:t>
            </a:r>
            <a:r>
              <a:rPr lang="tr-TR" sz="6200" dirty="0" smtClean="0"/>
              <a:t>korkusuyla  </a:t>
            </a:r>
            <a:r>
              <a:rPr lang="tr-TR" sz="6200" dirty="0"/>
              <a:t>başa </a:t>
            </a:r>
            <a:r>
              <a:rPr lang="tr-TR" sz="6200" dirty="0" smtClean="0"/>
              <a:t>çıkmasına yardımcı olur</a:t>
            </a:r>
          </a:p>
          <a:p>
            <a:pPr marL="0" indent="0" algn="just">
              <a:buNone/>
            </a:pPr>
            <a:r>
              <a:rPr lang="tr-TR" sz="6200" dirty="0"/>
              <a:t>e) Doğum sonrası dönemde; anneye bebek bakımı ve </a:t>
            </a:r>
            <a:r>
              <a:rPr lang="tr-TR" sz="6200" dirty="0" smtClean="0"/>
              <a:t>emzirme  </a:t>
            </a:r>
            <a:r>
              <a:rPr lang="tr-TR" sz="6200" dirty="0"/>
              <a:t>konusunda yardımcı olur, anne ve bebeğin genel </a:t>
            </a:r>
            <a:r>
              <a:rPr lang="tr-TR" sz="6200" dirty="0" smtClean="0"/>
              <a:t>sağlık durumunda  </a:t>
            </a:r>
            <a:r>
              <a:rPr lang="tr-TR" sz="6200" dirty="0"/>
              <a:t>fark ettiği değişiklikleri ebeye bildirir.</a:t>
            </a:r>
            <a:br>
              <a:rPr lang="tr-TR" sz="6200" dirty="0"/>
            </a:br>
            <a:endParaRPr lang="tr-TR" sz="6200" dirty="0" smtClean="0"/>
          </a:p>
        </p:txBody>
      </p:sp>
      <p:sp>
        <p:nvSpPr>
          <p:cNvPr id="3" name="Başlık 2"/>
          <p:cNvSpPr>
            <a:spLocks noGrp="1"/>
          </p:cNvSpPr>
          <p:nvPr>
            <p:ph type="title"/>
          </p:nvPr>
        </p:nvSpPr>
        <p:spPr>
          <a:xfrm>
            <a:off x="4932040" y="188640"/>
            <a:ext cx="3799656" cy="7128792"/>
          </a:xfrm>
        </p:spPr>
        <p:txBody>
          <a:bodyPr>
            <a:normAutofit fontScale="90000"/>
          </a:bodyPr>
          <a:lstStyle/>
          <a:p>
            <a:pPr algn="l"/>
            <a:r>
              <a:rPr lang="tr-TR" sz="2200" dirty="0" smtClean="0"/>
              <a:t>f</a:t>
            </a:r>
            <a:r>
              <a:rPr lang="tr-TR" sz="2200" dirty="0"/>
              <a:t>) Kadının başka bir kliniğe ya da birime transferine yardım eder ve</a:t>
            </a:r>
            <a:br>
              <a:rPr lang="tr-TR" sz="2200" dirty="0"/>
            </a:br>
            <a:r>
              <a:rPr lang="tr-TR" sz="2200" dirty="0"/>
              <a:t> refakat eder.</a:t>
            </a:r>
            <a:br>
              <a:rPr lang="tr-TR" sz="2200" dirty="0"/>
            </a:br>
            <a:r>
              <a:rPr lang="tr-TR" sz="2200" dirty="0"/>
              <a:t> g) Gebelik, doğum ve doğum sonrası dönemde anne ve bebek</a:t>
            </a:r>
            <a:br>
              <a:rPr lang="tr-TR" sz="2200" dirty="0"/>
            </a:br>
            <a:r>
              <a:rPr lang="tr-TR" sz="2200" dirty="0"/>
              <a:t> sağlığını korumak ve geliştirmek için hizmet sunduğu gruba bilgi</a:t>
            </a:r>
            <a:br>
              <a:rPr lang="tr-TR" sz="2200" dirty="0"/>
            </a:br>
            <a:r>
              <a:rPr lang="tr-TR" sz="2200" dirty="0"/>
              <a:t> verir.</a:t>
            </a:r>
            <a:br>
              <a:rPr lang="tr-TR" sz="2200" dirty="0"/>
            </a:br>
            <a:r>
              <a:rPr lang="tr-TR" sz="2200" dirty="0"/>
              <a:t> ğ) Aile planlaması hizmetlerinde, kadın ve </a:t>
            </a:r>
            <a:r>
              <a:rPr lang="tr-TR" sz="2200" dirty="0" err="1"/>
              <a:t>yenidoğana</a:t>
            </a:r>
            <a:r>
              <a:rPr lang="tr-TR" sz="2200" dirty="0"/>
              <a:t> ait tarama</a:t>
            </a:r>
            <a:br>
              <a:rPr lang="tr-TR" sz="2200" dirty="0"/>
            </a:br>
            <a:r>
              <a:rPr lang="tr-TR" sz="2200" dirty="0"/>
              <a:t> programlarının yürütülmesinde ebeye yardım eder.</a:t>
            </a:r>
            <a:br>
              <a:rPr lang="tr-TR" sz="2200" dirty="0"/>
            </a:br>
            <a:r>
              <a:rPr lang="tr-TR" sz="2200" dirty="0"/>
              <a:t> h) Kullanılan malzemelerin temizliği, dezenfeksiyonu ve uygun</a:t>
            </a:r>
            <a:br>
              <a:rPr lang="tr-TR" sz="2200" dirty="0"/>
            </a:br>
            <a:r>
              <a:rPr lang="tr-TR" sz="2200" dirty="0"/>
              <a:t> şekilde </a:t>
            </a:r>
            <a:r>
              <a:rPr lang="tr-TR" sz="2200" dirty="0" smtClean="0"/>
              <a:t>saklanmasına yardım </a:t>
            </a:r>
            <a:r>
              <a:rPr lang="tr-TR" sz="2200" dirty="0"/>
              <a:t>eder.</a:t>
            </a:r>
            <a:br>
              <a:rPr lang="tr-TR" sz="2200" dirty="0"/>
            </a:br>
            <a:r>
              <a:rPr lang="tr-TR" sz="2200" dirty="0"/>
              <a:t> ı) Çalıştığı ünitenin kullanıma hazır bulundurulmasında görev alır.</a:t>
            </a:r>
            <a:br>
              <a:rPr lang="tr-TR" sz="2200" dirty="0"/>
            </a:br>
            <a:r>
              <a:rPr lang="tr-TR" sz="2200" dirty="0"/>
              <a:t> i) Alınan kan, doku veya diğer örneklerin laboratuvara naklini</a:t>
            </a:r>
            <a:br>
              <a:rPr lang="tr-TR" sz="2200" dirty="0"/>
            </a:br>
            <a:r>
              <a:rPr lang="tr-TR" sz="2200" dirty="0"/>
              <a:t> sağlar.</a:t>
            </a:r>
            <a:r>
              <a:rPr lang="tr-TR" dirty="0"/>
              <a:t/>
            </a:r>
            <a:br>
              <a:rPr lang="tr-TR" dirty="0"/>
            </a:br>
            <a:endParaRPr lang="tr-TR" sz="2400" dirty="0">
              <a:latin typeface="+mn-lt"/>
            </a:endParaRPr>
          </a:p>
        </p:txBody>
      </p:sp>
      <p:sp>
        <p:nvSpPr>
          <p:cNvPr id="5" name="Slayt Numarası Yer Tutucusu 4"/>
          <p:cNvSpPr>
            <a:spLocks noGrp="1"/>
          </p:cNvSpPr>
          <p:nvPr>
            <p:ph type="sldNum" sz="quarter" idx="11"/>
          </p:nvPr>
        </p:nvSpPr>
        <p:spPr/>
        <p:txBody>
          <a:bodyPr/>
          <a:lstStyle/>
          <a:p>
            <a:fld id="{1789C0F2-17E0-497A-9BBE-0C73201AAFE3}" type="slidenum">
              <a:rPr lang="en-US" smtClean="0"/>
              <a:pPr/>
              <a:t>8</a:t>
            </a:fld>
            <a:endParaRPr lang="en-US" dirty="0"/>
          </a:p>
        </p:txBody>
      </p:sp>
    </p:spTree>
    <p:extLst>
      <p:ext uri="{BB962C8B-B14F-4D97-AF65-F5344CB8AC3E}">
        <p14:creationId xmlns:p14="http://schemas.microsoft.com/office/powerpoint/2010/main" val="3204485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57200"/>
            <a:ext cx="2746648" cy="5714999"/>
          </a:xfrm>
        </p:spPr>
        <p:txBody>
          <a:bodyPr>
            <a:normAutofit/>
          </a:bodyPr>
          <a:lstStyle/>
          <a:p>
            <a:pPr marL="0" indent="0">
              <a:buNone/>
            </a:pPr>
            <a:endParaRPr lang="tr-TR" sz="3200" dirty="0" smtClean="0">
              <a:solidFill>
                <a:srgbClr val="C00000"/>
              </a:solidFill>
            </a:endParaRPr>
          </a:p>
          <a:p>
            <a:pPr marL="0" indent="0">
              <a:buNone/>
            </a:pPr>
            <a:endParaRPr lang="tr-TR" sz="3200" dirty="0">
              <a:solidFill>
                <a:srgbClr val="C00000"/>
              </a:solidFill>
            </a:endParaRPr>
          </a:p>
          <a:p>
            <a:pPr marL="0" indent="0">
              <a:buNone/>
            </a:pPr>
            <a:endParaRPr lang="tr-TR" sz="3200" dirty="0" smtClean="0">
              <a:solidFill>
                <a:srgbClr val="C00000"/>
              </a:solidFill>
            </a:endParaRPr>
          </a:p>
          <a:p>
            <a:pPr marL="0" indent="0">
              <a:buNone/>
            </a:pPr>
            <a:endParaRPr lang="tr-TR" sz="3200" dirty="0">
              <a:solidFill>
                <a:srgbClr val="C00000"/>
              </a:solidFill>
            </a:endParaRPr>
          </a:p>
          <a:p>
            <a:pPr marL="0" indent="0">
              <a:buNone/>
            </a:pPr>
            <a:endParaRPr lang="tr-TR" sz="3200" dirty="0" smtClean="0">
              <a:solidFill>
                <a:srgbClr val="C00000"/>
              </a:solidFill>
            </a:endParaRPr>
          </a:p>
          <a:p>
            <a:pPr marL="0" indent="0">
              <a:buNone/>
            </a:pPr>
            <a:endParaRPr lang="tr-TR" sz="3200" dirty="0" smtClean="0">
              <a:solidFill>
                <a:srgbClr val="C00000"/>
              </a:solidFill>
            </a:endParaRPr>
          </a:p>
          <a:p>
            <a:pPr marL="0" indent="0">
              <a:buNone/>
            </a:pPr>
            <a:endParaRPr lang="tr-TR" sz="3200" dirty="0">
              <a:solidFill>
                <a:srgbClr val="C00000"/>
              </a:solidFill>
            </a:endParaRPr>
          </a:p>
          <a:p>
            <a:pPr marL="0" indent="0">
              <a:buNone/>
            </a:pPr>
            <a:r>
              <a:rPr lang="tr-TR" sz="3200" dirty="0" smtClean="0">
                <a:solidFill>
                  <a:srgbClr val="C00000"/>
                </a:solidFill>
              </a:rPr>
              <a:t>SAĞLIK BAKIM </a:t>
            </a:r>
          </a:p>
          <a:p>
            <a:pPr marL="0" indent="0">
              <a:buNone/>
            </a:pPr>
            <a:r>
              <a:rPr lang="tr-TR" sz="3200" dirty="0" smtClean="0">
                <a:solidFill>
                  <a:srgbClr val="C00000"/>
                </a:solidFill>
              </a:rPr>
              <a:t>TEKNİSYENLİĞİ</a:t>
            </a:r>
            <a:endParaRPr lang="tr-TR" sz="3200" dirty="0">
              <a:solidFill>
                <a:srgbClr val="C00000"/>
              </a:solidFill>
            </a:endParaRPr>
          </a:p>
        </p:txBody>
      </p:sp>
      <p:sp>
        <p:nvSpPr>
          <p:cNvPr id="3" name="Başlık 2"/>
          <p:cNvSpPr>
            <a:spLocks noGrp="1"/>
          </p:cNvSpPr>
          <p:nvPr>
            <p:ph type="title"/>
          </p:nvPr>
        </p:nvSpPr>
        <p:spPr>
          <a:xfrm>
            <a:off x="3635896" y="404664"/>
            <a:ext cx="5256584" cy="6120680"/>
          </a:xfrm>
        </p:spPr>
        <p:txBody>
          <a:bodyPr>
            <a:normAutofit/>
          </a:bodyPr>
          <a:lstStyle/>
          <a:p>
            <a:pPr algn="just"/>
            <a:r>
              <a:rPr lang="tr-TR" dirty="0"/>
              <a:t> </a:t>
            </a:r>
            <a:r>
              <a:rPr lang="tr-TR" dirty="0" smtClean="0"/>
              <a:t>                Öğrenciler </a:t>
            </a:r>
            <a:r>
              <a:rPr lang="tr-TR" dirty="0"/>
              <a:t>9. sınıftan </a:t>
            </a:r>
            <a:r>
              <a:rPr lang="tr-TR" dirty="0" smtClean="0"/>
              <a:t>itibaren  </a:t>
            </a:r>
            <a:r>
              <a:rPr lang="tr-TR" dirty="0"/>
              <a:t>bütün okullarda okutulan </a:t>
            </a:r>
            <a:r>
              <a:rPr lang="tr-TR" dirty="0" smtClean="0"/>
              <a:t>ortak </a:t>
            </a:r>
            <a:r>
              <a:rPr lang="tr-TR" dirty="0"/>
              <a:t>derslerle birlikte alan </a:t>
            </a:r>
            <a:r>
              <a:rPr lang="tr-TR" dirty="0" smtClean="0"/>
              <a:t>derslerini </a:t>
            </a:r>
            <a:r>
              <a:rPr lang="tr-TR" dirty="0"/>
              <a:t>teorik ve </a:t>
            </a:r>
            <a:r>
              <a:rPr lang="tr-TR" dirty="0" smtClean="0"/>
              <a:t>uygulamalı </a:t>
            </a:r>
            <a:r>
              <a:rPr lang="tr-TR" dirty="0" err="1" smtClean="0"/>
              <a:t>olarakgörürler</a:t>
            </a:r>
            <a:r>
              <a:rPr lang="tr-TR" dirty="0"/>
              <a:t>.</a:t>
            </a:r>
            <a:br>
              <a:rPr lang="tr-TR" dirty="0"/>
            </a:br>
            <a:r>
              <a:rPr lang="tr-TR" dirty="0" smtClean="0"/>
              <a:t>                 Sağlık Teknisyenliği Bakım programından </a:t>
            </a:r>
            <a:r>
              <a:rPr lang="tr-TR" dirty="0"/>
              <a:t>mezun olanlar; kamu </a:t>
            </a:r>
            <a:r>
              <a:rPr lang="tr-TR" dirty="0" smtClean="0"/>
              <a:t>ve özel  </a:t>
            </a:r>
            <a:r>
              <a:rPr lang="tr-TR" dirty="0"/>
              <a:t>sağlık kurum ve </a:t>
            </a:r>
            <a:r>
              <a:rPr lang="tr-TR" dirty="0" smtClean="0"/>
              <a:t>kuruluşlarında  </a:t>
            </a:r>
            <a:r>
              <a:rPr lang="tr-TR" dirty="0"/>
              <a:t>"</a:t>
            </a:r>
            <a:r>
              <a:rPr lang="tr-TR" u="sng" dirty="0" smtClean="0"/>
              <a:t>Sağlık  Bakım </a:t>
            </a:r>
            <a:r>
              <a:rPr lang="tr-TR" u="sng" dirty="0"/>
              <a:t>Teknisyeni</a:t>
            </a:r>
            <a:r>
              <a:rPr lang="tr-TR" dirty="0" smtClean="0"/>
              <a:t>" </a:t>
            </a:r>
            <a:r>
              <a:rPr lang="tr-TR" dirty="0"/>
              <a:t>unvanı ile çalışırlar.</a:t>
            </a:r>
            <a:br>
              <a:rPr lang="tr-TR" dirty="0"/>
            </a:br>
            <a:endParaRPr lang="tr-TR" dirty="0"/>
          </a:p>
        </p:txBody>
      </p:sp>
      <p:sp>
        <p:nvSpPr>
          <p:cNvPr id="5" name="Slayt Numarası Yer Tutucusu 4"/>
          <p:cNvSpPr>
            <a:spLocks noGrp="1"/>
          </p:cNvSpPr>
          <p:nvPr>
            <p:ph type="sldNum" sz="quarter" idx="11"/>
          </p:nvPr>
        </p:nvSpPr>
        <p:spPr/>
        <p:txBody>
          <a:bodyPr/>
          <a:lstStyle/>
          <a:p>
            <a:fld id="{1789C0F2-17E0-497A-9BBE-0C73201AAFE3}" type="slidenum">
              <a:rPr lang="en-US" smtClean="0"/>
              <a:pPr/>
              <a:t>9</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62" y="404664"/>
            <a:ext cx="280997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8988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Bileş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Doğal">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oğ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oğ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285</TotalTime>
  <Words>497</Words>
  <Application>Microsoft Office PowerPoint</Application>
  <PresentationFormat>Ekran Gösterisi (4:3)</PresentationFormat>
  <Paragraphs>84</Paragraphs>
  <Slides>14</Slides>
  <Notes>0</Notes>
  <HiddenSlides>0</HiddenSlides>
  <MMClips>0</MMClips>
  <ScaleCrop>false</ScaleCrop>
  <HeadingPairs>
    <vt:vector size="4" baseType="variant">
      <vt:variant>
        <vt:lpstr>Tema</vt:lpstr>
      </vt:variant>
      <vt:variant>
        <vt:i4>3</vt:i4>
      </vt:variant>
      <vt:variant>
        <vt:lpstr>Slayt Başlıkları</vt:lpstr>
      </vt:variant>
      <vt:variant>
        <vt:i4>14</vt:i4>
      </vt:variant>
    </vt:vector>
  </HeadingPairs>
  <TitlesOfParts>
    <vt:vector size="17" baseType="lpstr">
      <vt:lpstr>Bileşik</vt:lpstr>
      <vt:lpstr>Doğal</vt:lpstr>
      <vt:lpstr>Açılar</vt:lpstr>
      <vt:lpstr>PowerPoint Sunusu</vt:lpstr>
      <vt:lpstr>PowerPoint Sunusu</vt:lpstr>
      <vt:lpstr>PowerPoint Sunusu</vt:lpstr>
      <vt:lpstr>PowerPoint Sunusu</vt:lpstr>
      <vt:lpstr>                      Öğrenciler 9. sınıftan  itibaren bütün okullarda  okutulan ortak derslerle birlikte  alan derslerini teorik ve  uygulamalı olarak görürler.                          Hemşire Yardımcılığı  programından mezun olanlar;  kamu ve özel sağlık kurum ve kuruluşlarında  "Hemşire Yardımcısı" unvanı ile  çalışırlar.</vt:lpstr>
      <vt:lpstr> h)Hastanın idrar torbasını boşaltır veya değiştirir.  i) Hastadan steril olmayan idrar örneği ve dışkı örneği alır.  j) Hastanın beslenme programına uygun olarak beslenmesine yardımcı olur  k) Kilo takibi gereken hastalarda günlük kilo takibini yapar.  l) Hemşirenin uygun gördüğü durumlarda hastanın yürümesine ve hareket etmesine yardım eder</vt:lpstr>
      <vt:lpstr>                                  Öğrenciler 9.  sınıftan itibaren bütün okullarda  okutulan ortak derslerle birlikte  alan derslerini teorik ve  uygulamalı olarak görürler.                                 Ebe Yardımcılığı programından mezun olanlar; kamu ve özel  sağlık kurum ve kuruluşlarında  "Ebe Yardımcısı" unvanı ile  çalışırlar</vt:lpstr>
      <vt:lpstr>f) Kadının başka bir kliniğe ya da birime transferine yardım eder ve  refakat eder.  g) Gebelik, doğum ve doğum sonrası dönemde anne ve bebek  sağlığını korumak ve geliştirmek için hizmet sunduğu gruba bilgi  verir.  ğ) Aile planlaması hizmetlerinde, kadın ve yenidoğana ait tarama  programlarının yürütülmesinde ebeye yardım eder.  h) Kullanılan malzemelerin temizliği, dezenfeksiyonu ve uygun  şekilde saklanmasına yardım eder.  ı) Çalıştığı ünitenin kullanıma hazır bulundurulmasında görev alır.  i) Alınan kan, doku veya diğer örneklerin laboratuvara naklini  sağlar. </vt:lpstr>
      <vt:lpstr>                 Öğrenciler 9. sınıftan itibaren  bütün okullarda okutulan ortak derslerle birlikte alan derslerini teorik ve uygulamalı olarakgörürler.                  Sağlık Teknisyenliği Bakım programından mezun olanlar; kamu ve özel  sağlık kurum ve kuruluşlarında  "Sağlık  Bakım Teknisyeni" unvanı ile çalışırlar. </vt:lpstr>
      <vt:lpstr>g) Sağlık meslek mensubu tarafından belirlenen egzersiz programının hastaya uygulanmasınayardım eder.  ğ) Kullanılan malzemelerin hazırlanmasına, temizliğine,  dezenfeksiyonuna ve uygun şekilde saklanmasına yardım eder.  h) Kullanılan aletlerin sterilize edilmesine, kirlenmiş malzemelerin  bertaraf edilmesine, tıbbi aletlerin ve  malzemelerin kullanıma hazır  bulundurulmasına yardım eder.  ı) Alınan kan, doku veya diğer örneklerin laboratuvara naklini  sağlar. Hastanın başka bir kliniğe ya da birime transferine yardım ve refakat eder.  i) Alınan kan, doku veya diğer örneklerin laboratuvara naklini sağlar</vt:lpstr>
      <vt:lpstr>HAFTADA 3 GÜN İŞLETMEDE MESLEKİ EĞİTİM GÖRECEK VE ASGARİ ÜCRETİN %30 UNDAN AZ OLMAMAK ÜZERE ÜCRET ALABİLECEKSİNİZ.</vt:lpstr>
      <vt:lpstr>MEZUN OLDUĞUNUZDA ÜNİVERSİTELERİN SAĞLIK HİZMETLERİ ALANI İLE İLGİLİ 2 YILLIK ÖN LİSANS PROGRAMLARINA YKS İLE EK PUAN ALARAK YERLEŞİLEBİLMEKTEDİR.</vt:lpstr>
      <vt:lpstr>PowerPoint Sunusu</vt:lpstr>
      <vt:lpstr>VERECEĞİNİZ KARARIN  SİZİN, AİLENİZİN ve ÜLKEMİZİN GELECEĞİ İÇİN HAYIRLI OLMASI DİLEĞİYLE…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17</cp:revision>
  <dcterms:created xsi:type="dcterms:W3CDTF">2024-04-10T05:24:47Z</dcterms:created>
  <dcterms:modified xsi:type="dcterms:W3CDTF">2024-04-13T21:12:20Z</dcterms:modified>
</cp:coreProperties>
</file>