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4" r:id="rId15"/>
    <p:sldId id="275" r:id="rId16"/>
    <p:sldId id="267" r:id="rId17"/>
    <p:sldId id="268" r:id="rId18"/>
    <p:sldId id="271" r:id="rId19"/>
    <p:sldId id="272" r:id="rId20"/>
    <p:sldId id="273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A7C0A-54F8-4271-A6EE-DE69E680EF54}" type="datetimeFigureOut">
              <a:rPr lang="tr-TR" smtClean="0"/>
              <a:t>21.10.2022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7739F-29C8-4040-9EBA-1C2BB753FA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52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39F-29C8-4040-9EBA-1C2BB753FA1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48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03D9-5F6E-4C74-9B47-EA72EA556B9A}" type="datetimeFigureOut">
              <a:rPr lang="tr-TR" smtClean="0"/>
              <a:t>21.10.2022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4257-8E48-48BC-A1FB-21DC0D5AA81D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7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03D9-5F6E-4C74-9B47-EA72EA556B9A}" type="datetimeFigureOut">
              <a:rPr lang="tr-TR" smtClean="0"/>
              <a:t>21.10.2022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4257-8E48-48BC-A1FB-21DC0D5AA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38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03D9-5F6E-4C74-9B47-EA72EA556B9A}" type="datetimeFigureOut">
              <a:rPr lang="tr-TR" smtClean="0"/>
              <a:t>21.10.2022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4257-8E48-48BC-A1FB-21DC0D5AA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87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03D9-5F6E-4C74-9B47-EA72EA556B9A}" type="datetimeFigureOut">
              <a:rPr lang="tr-TR" smtClean="0"/>
              <a:t>21.10.2022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4257-8E48-48BC-A1FB-21DC0D5AA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23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03D9-5F6E-4C74-9B47-EA72EA556B9A}" type="datetimeFigureOut">
              <a:rPr lang="tr-TR" smtClean="0"/>
              <a:t>21.10.2022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4257-8E48-48BC-A1FB-21DC0D5AA81D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83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03D9-5F6E-4C74-9B47-EA72EA556B9A}" type="datetimeFigureOut">
              <a:rPr lang="tr-TR" smtClean="0"/>
              <a:t>21.10.2022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4257-8E48-48BC-A1FB-21DC0D5AA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64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03D9-5F6E-4C74-9B47-EA72EA556B9A}" type="datetimeFigureOut">
              <a:rPr lang="tr-TR" smtClean="0"/>
              <a:t>21.10.2022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4257-8E48-48BC-A1FB-21DC0D5AA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84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03D9-5F6E-4C74-9B47-EA72EA556B9A}" type="datetimeFigureOut">
              <a:rPr lang="tr-TR" smtClean="0"/>
              <a:t>21.10.2022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4257-8E48-48BC-A1FB-21DC0D5AA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18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03D9-5F6E-4C74-9B47-EA72EA556B9A}" type="datetimeFigureOut">
              <a:rPr lang="tr-TR" smtClean="0"/>
              <a:t>21.10.2022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4257-8E48-48BC-A1FB-21DC0D5AA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9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D203D9-5F6E-4C74-9B47-EA72EA556B9A}" type="datetimeFigureOut">
              <a:rPr lang="tr-TR" smtClean="0"/>
              <a:t>21.10.2022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374257-8E48-48BC-A1FB-21DC0D5AA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8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03D9-5F6E-4C74-9B47-EA72EA556B9A}" type="datetimeFigureOut">
              <a:rPr lang="tr-TR" smtClean="0"/>
              <a:t>21.10.2022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4257-8E48-48BC-A1FB-21DC0D5AA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60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D203D9-5F6E-4C74-9B47-EA72EA556B9A}" type="datetimeFigureOut">
              <a:rPr lang="tr-TR" smtClean="0"/>
              <a:t>21.10.2022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374257-8E48-48BC-A1FB-21DC0D5AA81D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D55D27-1568-4EEB-A559-E68C32E49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12000" dirty="0"/>
              <a:t>D</a:t>
            </a:r>
            <a:r>
              <a:rPr lang="tr-TR" dirty="0"/>
              <a:t>UYGU </a:t>
            </a:r>
            <a:r>
              <a:rPr lang="tr-TR" sz="12000" dirty="0"/>
              <a:t>Ö</a:t>
            </a:r>
            <a:r>
              <a:rPr lang="tr-TR" dirty="0"/>
              <a:t>FKE </a:t>
            </a:r>
            <a:r>
              <a:rPr lang="tr-TR" sz="12000" dirty="0"/>
              <a:t>Z</a:t>
            </a:r>
            <a:r>
              <a:rPr lang="tr-TR" dirty="0"/>
              <a:t>ORBALIK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589E923-3A6B-4FB7-A26C-0B16AEC55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Atilla </a:t>
            </a:r>
            <a:r>
              <a:rPr lang="tr-TR" dirty="0" err="1"/>
              <a:t>Akşemsettinoğlu</a:t>
            </a:r>
            <a:endParaRPr lang="tr-TR" dirty="0"/>
          </a:p>
          <a:p>
            <a:r>
              <a:rPr lang="tr-TR" dirty="0"/>
              <a:t>Psikolojik danışman</a:t>
            </a:r>
          </a:p>
        </p:txBody>
      </p:sp>
      <p:pic>
        <p:nvPicPr>
          <p:cNvPr id="17410" name="Picture 2" descr="Gençlere Yönelik Öfke Yönetimi Becerileri Eğitim Kitapçığı">
            <a:extLst>
              <a:ext uri="{FF2B5EF4-FFF2-40B4-BE49-F238E27FC236}">
                <a16:creationId xmlns:a16="http://schemas.microsoft.com/office/drawing/2014/main" id="{4F8A9AA4-AEFF-428A-B21F-142C9E7CA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08" y="167821"/>
            <a:ext cx="3620862" cy="415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2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080B7B-A71C-468F-B333-F9B36053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Öfkelendiğinde ne yaparsın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05E11E-A69C-410D-AB0D-A7AACA6E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A- Karşımdakine öfkelendiğimi söyler ve iletişime bir yolunu bularak ara veririm.</a:t>
            </a:r>
          </a:p>
          <a:p>
            <a:r>
              <a:rPr lang="tr-TR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B- Öfkemi olduğu gibi kusar belki küfür eder hatta belki fiziksel şiddete başvururum.</a:t>
            </a:r>
          </a:p>
          <a:p>
            <a:r>
              <a:rPr lang="tr-TR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C- Öfkemi dinamiti yutarcasına içimde yaşar içimde patlatırım. Kimseye hiçbir şeyi belli etmemeye çalışırım</a:t>
            </a:r>
          </a:p>
        </p:txBody>
      </p:sp>
      <p:pic>
        <p:nvPicPr>
          <p:cNvPr id="4" name="Picture 4" descr="En popüler emoji'ler belli oldu - Son Dakika Teknoloji Haberleri | NTV Haber">
            <a:extLst>
              <a:ext uri="{FF2B5EF4-FFF2-40B4-BE49-F238E27FC236}">
                <a16:creationId xmlns:a16="http://schemas.microsoft.com/office/drawing/2014/main" id="{ABF25352-481C-4C51-9584-E91FD071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9" y="3025143"/>
            <a:ext cx="832271" cy="83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 popüler emoji'ler belli oldu - Son Dakika Teknoloji Haberleri | NTV Haber">
            <a:extLst>
              <a:ext uri="{FF2B5EF4-FFF2-40B4-BE49-F238E27FC236}">
                <a16:creationId xmlns:a16="http://schemas.microsoft.com/office/drawing/2014/main" id="{36F70D96-D3AC-4E3C-AC57-07C3357D0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9" y="4312926"/>
            <a:ext cx="832271" cy="83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icMark, #Tik işareti nasıl yapılır? How do you make #TicMark ? |  Işaretler, Tik, Çıkartma">
            <a:extLst>
              <a:ext uri="{FF2B5EF4-FFF2-40B4-BE49-F238E27FC236}">
                <a16:creationId xmlns:a16="http://schemas.microsoft.com/office/drawing/2014/main" id="{4BE18C03-CA0D-4CA6-8BCB-4E724051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2" y="1657090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0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CB0809-1927-4CFA-87C4-768937F1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0070C0"/>
                </a:solidFill>
                <a:latin typeface="Comic Sans MS" panose="030F0702030302020204" pitchFamily="66" charset="0"/>
              </a:rPr>
              <a:t>ÖFKENDEN BAHSET VE İLETİŞİME ARA VER</a:t>
            </a:r>
          </a:p>
        </p:txBody>
      </p:sp>
      <p:pic>
        <p:nvPicPr>
          <p:cNvPr id="8194" name="Picture 2" descr="Öfkeyle Kalkan Zararla Oturur - Kompozisyon - Türkçe Ödevim">
            <a:extLst>
              <a:ext uri="{FF2B5EF4-FFF2-40B4-BE49-F238E27FC236}">
                <a16:creationId xmlns:a16="http://schemas.microsoft.com/office/drawing/2014/main" id="{EBF65833-0D83-4A6A-8E35-BBF0939D9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r="427" b="16993"/>
          <a:stretch/>
        </p:blipFill>
        <p:spPr bwMode="auto">
          <a:xfrm>
            <a:off x="2409503" y="1994032"/>
            <a:ext cx="7433954" cy="407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1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62367B-9BFB-44F9-A779-5C9C41E6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Sence zorbalık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F6FE4B-16A7-4C78-A51F-2DE0EE405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A- Birinin herhangi bir konuda kendince üstün yönünü kullanarak, karşısındakini huzursuz ve rahatsız ettiği tüm davranışlar zorbalıktır.</a:t>
            </a:r>
          </a:p>
          <a:p>
            <a:r>
              <a:rPr lang="tr-T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B- Küfür ve fiziksel şiddet zorbalıktır.</a:t>
            </a:r>
          </a:p>
          <a:p>
            <a:r>
              <a:rPr lang="tr-TR" sz="3600" dirty="0">
                <a:latin typeface="Comic Sans MS" panose="030F0702030302020204" pitchFamily="66" charset="0"/>
              </a:rPr>
              <a:t>C- Alay etmek, lakap takmak, iftira atmak </a:t>
            </a:r>
            <a:r>
              <a:rPr lang="tr-TR" sz="3600" dirty="0" err="1">
                <a:latin typeface="Comic Sans MS" panose="030F0702030302020204" pitchFamily="66" charset="0"/>
              </a:rPr>
              <a:t>v.b</a:t>
            </a:r>
            <a:r>
              <a:rPr lang="tr-TR" sz="3600" dirty="0">
                <a:latin typeface="Comic Sans MS" panose="030F0702030302020204" pitchFamily="66" charset="0"/>
              </a:rPr>
              <a:t> davranışlar zorbalıktır.</a:t>
            </a:r>
          </a:p>
          <a:p>
            <a:endParaRPr lang="tr-TR" dirty="0"/>
          </a:p>
        </p:txBody>
      </p:sp>
      <p:pic>
        <p:nvPicPr>
          <p:cNvPr id="4" name="Picture 10" descr="TicMark, #Tik işareti nasıl yapılır? How do you make #TicMark ? |  Işaretler, Tik, Çıkartma">
            <a:extLst>
              <a:ext uri="{FF2B5EF4-FFF2-40B4-BE49-F238E27FC236}">
                <a16:creationId xmlns:a16="http://schemas.microsoft.com/office/drawing/2014/main" id="{DFB07F9A-CF8C-444B-B6E0-433DFFF6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" y="4083579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TicMark, #Tik işareti nasıl yapılır? How do you make #TicMark ? |  Işaretler, Tik, Çıkartma">
            <a:extLst>
              <a:ext uri="{FF2B5EF4-FFF2-40B4-BE49-F238E27FC236}">
                <a16:creationId xmlns:a16="http://schemas.microsoft.com/office/drawing/2014/main" id="{A3C00BC9-405E-4DBD-858A-EA5EA806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" y="3022462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icMark, #Tik işareti nasıl yapılır? How do you make #TicMark ? |  Işaretler, Tik, Çıkartma">
            <a:extLst>
              <a:ext uri="{FF2B5EF4-FFF2-40B4-BE49-F238E27FC236}">
                <a16:creationId xmlns:a16="http://schemas.microsoft.com/office/drawing/2014/main" id="{53D4D8E4-1C82-4F27-840D-6E84007D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" y="1737360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DDC80C-2BC4-4BD9-91C5-2122CF6A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Zorbaca davranışlar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0F34BD-441A-409D-85F9-E627DD845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57" y="1845734"/>
            <a:ext cx="11732821" cy="4023360"/>
          </a:xfrm>
        </p:spPr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     Alay etmek                   Aşağılamak                  Lakap Takmak           Farklılığına</a:t>
            </a:r>
            <a:r>
              <a:rPr lang="tr-TR" sz="2000" dirty="0">
                <a:latin typeface="Comic Sans MS" panose="030F0702030302020204" pitchFamily="66" charset="0"/>
              </a:rPr>
              <a:t> saygı duymamak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 lvl="8"/>
            <a:r>
              <a:rPr lang="tr-TR" sz="2000" dirty="0">
                <a:latin typeface="Comic Sans MS" panose="030F0702030302020204" pitchFamily="66" charset="0"/>
              </a:rPr>
              <a:t>                                                                                                 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algn="ctr"/>
            <a:r>
              <a:rPr lang="tr-TR" dirty="0">
                <a:latin typeface="Comic Sans MS" panose="030F0702030302020204" pitchFamily="66" charset="0"/>
              </a:rPr>
              <a:t>Ve bunların hepsini Sosyal Medyada Yapmak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Alay Etmek İle İlgili Sözler | igrus">
            <a:extLst>
              <a:ext uri="{FF2B5EF4-FFF2-40B4-BE49-F238E27FC236}">
                <a16:creationId xmlns:a16="http://schemas.microsoft.com/office/drawing/2014/main" id="{0C30CA73-4208-4511-821D-4AC461B9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4" y="218262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şağılamak Vector Art Stock Images | Depositphotos">
            <a:extLst>
              <a:ext uri="{FF2B5EF4-FFF2-40B4-BE49-F238E27FC236}">
                <a16:creationId xmlns:a16="http://schemas.microsoft.com/office/drawing/2014/main" id="{F5BA3646-1256-4FDC-8575-1CEB9C48C3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Aşağılamak Vector Art Stock Images | Depositphotos">
            <a:extLst>
              <a:ext uri="{FF2B5EF4-FFF2-40B4-BE49-F238E27FC236}">
                <a16:creationId xmlns:a16="http://schemas.microsoft.com/office/drawing/2014/main" id="{537469AA-ACBD-4DE1-8292-58630D7F2C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50" name="Picture 10" descr="Siber Zorbalık Nedir? Ne değildir? | Evimdekipsikolog | Blog">
            <a:extLst>
              <a:ext uri="{FF2B5EF4-FFF2-40B4-BE49-F238E27FC236}">
                <a16:creationId xmlns:a16="http://schemas.microsoft.com/office/drawing/2014/main" id="{586FB194-7F70-4BCD-A0FB-77E849AC4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78" y="4402094"/>
            <a:ext cx="3275844" cy="18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Akran Zorbalığı Nedir? Nasıl Engellenir? | Evimdekipsikolog | Blog">
            <a:extLst>
              <a:ext uri="{FF2B5EF4-FFF2-40B4-BE49-F238E27FC236}">
                <a16:creationId xmlns:a16="http://schemas.microsoft.com/office/drawing/2014/main" id="{0F4BCCBB-EAA6-41C8-AD88-B802931C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44" y="217881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Akran Zorbalığı Nedir? Nasıl Engellenir? | Evimdekipsikolog | Blog">
            <a:extLst>
              <a:ext uri="{FF2B5EF4-FFF2-40B4-BE49-F238E27FC236}">
                <a16:creationId xmlns:a16="http://schemas.microsoft.com/office/drawing/2014/main" id="{86617B91-410E-43CF-AC39-1514052F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74" y="2175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Farklılıklara Saygı ve Hoşgörü - Birlik beraberlik">
            <a:extLst>
              <a:ext uri="{FF2B5EF4-FFF2-40B4-BE49-F238E27FC236}">
                <a16:creationId xmlns:a16="http://schemas.microsoft.com/office/drawing/2014/main" id="{7E6D4287-0C71-45C6-BB5F-11B1B1AA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804" y="2178811"/>
            <a:ext cx="2619374" cy="17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92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D7A048-46CD-4F0D-B9F3-95EBCEC4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Siber zorbalık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6F5947-FD51-4BDE-86D7-959F91CF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Comic Sans MS" panose="030F0702030302020204" pitchFamily="66" charset="0"/>
              </a:rPr>
              <a:t>A- İnternette birine küfür ve hakaret etmek.</a:t>
            </a:r>
          </a:p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B- İnternette birini aşağılamak ve alay etmek.</a:t>
            </a:r>
          </a:p>
          <a:p>
            <a:r>
              <a:rPr lang="tr-TR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C- İnternette belli kişileri kastederek genel ifadelerle aşağılamak, küçümsemek vb.</a:t>
            </a:r>
          </a:p>
        </p:txBody>
      </p:sp>
      <p:pic>
        <p:nvPicPr>
          <p:cNvPr id="5" name="Picture 10" descr="TicMark, #Tik işareti nasıl yapılır? How do you make #TicMark ? |  Işaretler, Tik, Çıkartma">
            <a:extLst>
              <a:ext uri="{FF2B5EF4-FFF2-40B4-BE49-F238E27FC236}">
                <a16:creationId xmlns:a16="http://schemas.microsoft.com/office/drawing/2014/main" id="{2914DBE2-8001-45CF-B569-1A74F623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" y="1845734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icMark, #Tik işareti nasıl yapılır? How do you make #TicMark ? |  Işaretler, Tik, Çıkartma">
            <a:extLst>
              <a:ext uri="{FF2B5EF4-FFF2-40B4-BE49-F238E27FC236}">
                <a16:creationId xmlns:a16="http://schemas.microsoft.com/office/drawing/2014/main" id="{C908FBE1-DD4B-489A-AF7E-0B5C1F2A0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" y="3025671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TicMark, #Tik işareti nasıl yapılır? How do you make #TicMark ? |  Işaretler, Tik, Çıkartma">
            <a:extLst>
              <a:ext uri="{FF2B5EF4-FFF2-40B4-BE49-F238E27FC236}">
                <a16:creationId xmlns:a16="http://schemas.microsoft.com/office/drawing/2014/main" id="{5BA11505-E3DF-4269-A7C8-3499A432D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" y="4447382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2787A4-17CD-415B-8CE4-9633F3A0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0070C0"/>
                </a:solidFill>
                <a:latin typeface="Comic Sans MS" panose="030F0702030302020204" pitchFamily="66" charset="0"/>
              </a:rPr>
              <a:t>Zorbaca davranışların tamamının internet ortamında yapılması</a:t>
            </a:r>
          </a:p>
        </p:txBody>
      </p:sp>
      <p:pic>
        <p:nvPicPr>
          <p:cNvPr id="12290" name="Picture 2" descr="SİBER ZORBALIĞIN HUKUKİ DEĞERLENDİRMESİ | KoçArslan Hukuk Bürosu">
            <a:extLst>
              <a:ext uri="{FF2B5EF4-FFF2-40B4-BE49-F238E27FC236}">
                <a16:creationId xmlns:a16="http://schemas.microsoft.com/office/drawing/2014/main" id="{2324DBBE-3779-471E-BF58-AAACA2A62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962991"/>
            <a:ext cx="714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4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9EAD55-3815-4039-9F65-FD70C20C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Arkadaşına karşı zorbaca davrandığını fark ettiğinde ne yaparsın?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F54B5B-8D84-491F-A32E-05B14FC56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A- Bu durumu çok önemsemem olmuş bitmiş derim.</a:t>
            </a:r>
          </a:p>
          <a:p>
            <a:r>
              <a:rPr lang="tr-TR" sz="3600" dirty="0">
                <a:latin typeface="Comic Sans MS" panose="030F0702030302020204" pitchFamily="66" charset="0"/>
              </a:rPr>
              <a:t>B- Bu rahatsızlığımdan kurtulmak için başka arkadaşlarıma durumu anlatır, ben ona yanlış yaptım der rahatlamaya çalışırım.</a:t>
            </a:r>
          </a:p>
          <a:p>
            <a:r>
              <a:rPr lang="tr-TR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C- Onunla konuşur ve yaşananlardan dolayı hissettiklerimi anlatırım.</a:t>
            </a:r>
          </a:p>
          <a:p>
            <a:endParaRPr lang="tr-TR" sz="3600" dirty="0"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4" name="Picture 10" descr="TicMark, #Tik işareti nasıl yapılır? How do you make #TicMark ? |  Işaretler, Tik, Çıkartma">
            <a:extLst>
              <a:ext uri="{FF2B5EF4-FFF2-40B4-BE49-F238E27FC236}">
                <a16:creationId xmlns:a16="http://schemas.microsoft.com/office/drawing/2014/main" id="{B8EBA54D-DCEC-4AB4-A5CB-4F9BC76F9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7" y="4584859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 popüler emoji'ler belli oldu - Son Dakika Teknoloji Haberleri | NTV Haber">
            <a:extLst>
              <a:ext uri="{FF2B5EF4-FFF2-40B4-BE49-F238E27FC236}">
                <a16:creationId xmlns:a16="http://schemas.microsoft.com/office/drawing/2014/main" id="{0A3B08FE-7F5F-43E7-A9BC-BBC031C2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2" y="3025143"/>
            <a:ext cx="832271" cy="83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n popüler emoji'ler belli oldu - Son Dakika Teknoloji Haberleri | NTV Haber">
            <a:extLst>
              <a:ext uri="{FF2B5EF4-FFF2-40B4-BE49-F238E27FC236}">
                <a16:creationId xmlns:a16="http://schemas.microsoft.com/office/drawing/2014/main" id="{364A7C89-678A-4F62-95F5-45195AA0D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6" y="1737360"/>
            <a:ext cx="832271" cy="83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ACB402-1755-4D1D-8AA8-098FC46E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Yürekten gelen ve davranışla desteklenen özür gibisi yoktur.</a:t>
            </a:r>
          </a:p>
        </p:txBody>
      </p:sp>
      <p:pic>
        <p:nvPicPr>
          <p:cNvPr id="9218" name="Picture 2" descr="6 Aralık Dünya Özür Dileme Günü kutlanıyor! 6 Aralık Dünya Özür Dileme Günü  mesajları, sözleri haberimizde">
            <a:extLst>
              <a:ext uri="{FF2B5EF4-FFF2-40B4-BE49-F238E27FC236}">
                <a16:creationId xmlns:a16="http://schemas.microsoft.com/office/drawing/2014/main" id="{2D601AFC-7D2C-4167-AA31-5783D796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3" y="1941330"/>
            <a:ext cx="6509434" cy="38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80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AC4F02-CA03-4E65-B7C2-63F3B4C6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Zorbalığa maruz kaldığını hissettiğinde ne yaparsın?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0A3583A5-54BA-48C4-A9BF-77E32812D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A- Altta kalmam aynısını ona yaparım.</a:t>
            </a:r>
          </a:p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B- Zorbaya yaptığının bana ne hissettirdiğini söyler ve bir daha yapmaması konusunda açıkça uyarırım, gerekirse iletişimimi azaltır ve tekrarlarsa etrafımdan yardım isterim</a:t>
            </a:r>
          </a:p>
          <a:p>
            <a:r>
              <a:rPr lang="tr-TR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C- Zorbalığı anlarım anlamasına ama bende güler onlar gibi eğlenirim. Arkadaşsızlıktan yada başka şeylerden korkarım.</a:t>
            </a:r>
          </a:p>
        </p:txBody>
      </p:sp>
      <p:pic>
        <p:nvPicPr>
          <p:cNvPr id="6" name="Picture 4" descr="En popüler emoji'ler belli oldu - Son Dakika Teknoloji Haberleri | NTV Haber">
            <a:extLst>
              <a:ext uri="{FF2B5EF4-FFF2-40B4-BE49-F238E27FC236}">
                <a16:creationId xmlns:a16="http://schemas.microsoft.com/office/drawing/2014/main" id="{4083E334-1AC0-4AFF-A341-42A601B52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9" y="1737360"/>
            <a:ext cx="832271" cy="83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n popüler emoji'ler belli oldu - Son Dakika Teknoloji Haberleri | NTV Haber">
            <a:extLst>
              <a:ext uri="{FF2B5EF4-FFF2-40B4-BE49-F238E27FC236}">
                <a16:creationId xmlns:a16="http://schemas.microsoft.com/office/drawing/2014/main" id="{6090479C-C116-4119-ACB6-DA811EDE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0" y="4339008"/>
            <a:ext cx="832271" cy="83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TicMark, #Tik işareti nasıl yapılır? How do you make #TicMark ? |  Işaretler, Tik, Çıkartma">
            <a:extLst>
              <a:ext uri="{FF2B5EF4-FFF2-40B4-BE49-F238E27FC236}">
                <a16:creationId xmlns:a16="http://schemas.microsoft.com/office/drawing/2014/main" id="{DE8CBB6F-C87D-4F5B-8695-32D4FF76A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2" y="2677477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77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6CC082-EDAA-4A9A-8B7A-E87F8F8D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Duygunu Söyle, Uyarıda Bulun, Yardım İste</a:t>
            </a:r>
          </a:p>
        </p:txBody>
      </p:sp>
      <p:pic>
        <p:nvPicPr>
          <p:cNvPr id="11266" name="Picture 2" descr="Neden Yardım İstemek Bazı İnsanlara Zor Gelir? - Aklınızı Keşfedin">
            <a:extLst>
              <a:ext uri="{FF2B5EF4-FFF2-40B4-BE49-F238E27FC236}">
                <a16:creationId xmlns:a16="http://schemas.microsoft.com/office/drawing/2014/main" id="{528339AA-95AD-40DB-8B61-34A5658F0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3" y="1820487"/>
            <a:ext cx="6538554" cy="43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60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5131A4-987C-40CA-8836-347C7BF4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DUYGULARIMIZ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4815DC-846C-4CF8-95F5-0E3767D44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4000" b="0" i="0" dirty="0">
                <a:solidFill>
                  <a:schemeClr val="tx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Yaşanan, görülen ve duyulan şeylerin kişinin iç dünyasındaki yansımalarına duygu denir. </a:t>
            </a:r>
            <a:endParaRPr lang="tr-TR" sz="4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Duygularımız İçin Bilim Ne Diyor? Duygular Hakkında Geliştirilen 4 Önemli  Teori">
            <a:extLst>
              <a:ext uri="{FF2B5EF4-FFF2-40B4-BE49-F238E27FC236}">
                <a16:creationId xmlns:a16="http://schemas.microsoft.com/office/drawing/2014/main" id="{623CE503-7E89-4579-822A-B644CAA8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63" y="3797704"/>
            <a:ext cx="3795354" cy="21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uygu Kavramı Çalışması | OkulöncesiTR">
            <a:extLst>
              <a:ext uri="{FF2B5EF4-FFF2-40B4-BE49-F238E27FC236}">
                <a16:creationId xmlns:a16="http://schemas.microsoft.com/office/drawing/2014/main" id="{A58C3760-14B8-4077-96AF-29EC5E4F3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43517"/>
            <a:ext cx="4263243" cy="21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1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1BEE45-B7E2-499A-8D77-3FF94165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ZORBALARA ve GİZLİ ZORBALARA UYARILAR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A61D76-7037-4F6E-B463-E321187A8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Yapma arkadaşlarını üzme. 10 yıl sonra nasıl anılacağını düşün</a:t>
            </a:r>
          </a:p>
        </p:txBody>
      </p:sp>
      <p:pic>
        <p:nvPicPr>
          <p:cNvPr id="16386" name="Picture 2" descr="Eski arkadaşlıklar, dostluklar kalmadı'">
            <a:extLst>
              <a:ext uri="{FF2B5EF4-FFF2-40B4-BE49-F238E27FC236}">
                <a16:creationId xmlns:a16="http://schemas.microsoft.com/office/drawing/2014/main" id="{F96010CC-F515-47FE-BE3E-55E23D83F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17" y="2996143"/>
            <a:ext cx="59531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42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19BC5E-FC9E-4A58-96F6-6E652164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ZORBALARA ve GİZLİ ZORBALARA UYARILAR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14844D-DAC6-4201-81AE-1D9E18E49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Karşındakinin yaptığından ötürü neler hissettiğini anlamaya çalış. Aynı sana yapılsaydı ne hissederdin onu düşün.</a:t>
            </a:r>
          </a:p>
          <a:p>
            <a:endParaRPr lang="tr-TR" dirty="0"/>
          </a:p>
        </p:txBody>
      </p:sp>
      <p:pic>
        <p:nvPicPr>
          <p:cNvPr id="15362" name="Picture 2" descr="Empatik İletişim | İŞ KULÜBÜ">
            <a:extLst>
              <a:ext uri="{FF2B5EF4-FFF2-40B4-BE49-F238E27FC236}">
                <a16:creationId xmlns:a16="http://schemas.microsoft.com/office/drawing/2014/main" id="{FAE2D86E-DA53-4C12-A308-C6DA1DDA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03" y="3233143"/>
            <a:ext cx="5593278" cy="293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47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B1C6C6-A2D3-4E7A-9CA7-79D3C72D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ZORBALARA ve GİZLİ ZORBALARA UYARILAR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D06063-708B-4A5C-B532-C00F251F4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0070C0"/>
                </a:solidFill>
              </a:rPr>
              <a:t>Artık çocuk değilsin. Yaptığın davranışın sorumluluğunu al ve yaptırımları olacağını bil.</a:t>
            </a:r>
          </a:p>
        </p:txBody>
      </p:sp>
      <p:pic>
        <p:nvPicPr>
          <p:cNvPr id="14338" name="Picture 2" descr="Disiplin Cezası İşten Çıkarma Nedeni Olamaz | Haksen">
            <a:extLst>
              <a:ext uri="{FF2B5EF4-FFF2-40B4-BE49-F238E27FC236}">
                <a16:creationId xmlns:a16="http://schemas.microsoft.com/office/drawing/2014/main" id="{B536D057-B9F7-4780-A9F3-B41CAB99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46" y="2866615"/>
            <a:ext cx="4243450" cy="322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19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DB6EEB-BB72-4112-AC26-D118A714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ZORBALARA ve GİZLİ ZORBALARA UYARILAR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287E22-37C1-487A-8BFE-4E5EDF57E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Her şeye rağmen devam edersen, samimiyetsiz arkadaşlık ilişkilerine ve gelecekteki kalabalık yalnızlığına hazır ol.</a:t>
            </a:r>
          </a:p>
        </p:txBody>
      </p:sp>
      <p:pic>
        <p:nvPicPr>
          <p:cNvPr id="13314" name="Picture 2" descr="Sıla (@silaaktas8) / Twitter">
            <a:extLst>
              <a:ext uri="{FF2B5EF4-FFF2-40B4-BE49-F238E27FC236}">
                <a16:creationId xmlns:a16="http://schemas.microsoft.com/office/drawing/2014/main" id="{6C3EC87B-4B2B-4050-BA34-422C7D79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49" y="3429000"/>
            <a:ext cx="8277101" cy="28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552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95B645-760D-4D56-817D-E995EDEA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BU SALONDAN ZORBA ÇIKAMAZ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2EA58F-2DB6-4A7B-82E5-C61E01760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/>
          <a:lstStyle/>
          <a:p>
            <a:pPr algn="ctr"/>
            <a:r>
              <a:rPr lang="tr-TR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GÜRÜLTÜSÜZ, DİKKATLE DİNLEYEN, KATILIM GÖSTERENLERE TEŞEKKÜRLER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endParaRPr lang="tr-TR" dirty="0">
              <a:latin typeface="Comic Sans MS" panose="030F0702030302020204" pitchFamily="66" charset="0"/>
            </a:endParaRPr>
          </a:p>
          <a:p>
            <a:endParaRPr lang="tr-TR" dirty="0">
              <a:latin typeface="Comic Sans MS" panose="030F0702030302020204" pitchFamily="66" charset="0"/>
            </a:endParaRPr>
          </a:p>
          <a:p>
            <a:pPr algn="ctr"/>
            <a:r>
              <a:rPr lang="tr-TR" dirty="0">
                <a:solidFill>
                  <a:srgbClr val="C00000"/>
                </a:solidFill>
                <a:latin typeface="Comic Sans MS" panose="030F0702030302020204" pitchFamily="66" charset="0"/>
              </a:rPr>
              <a:t>DİĞERLERİNE ÖFKELİYİM DAHA SONRA KONUŞALIM</a:t>
            </a:r>
          </a:p>
        </p:txBody>
      </p:sp>
    </p:spTree>
    <p:extLst>
      <p:ext uri="{BB962C8B-B14F-4D97-AF65-F5344CB8AC3E}">
        <p14:creationId xmlns:p14="http://schemas.microsoft.com/office/powerpoint/2010/main" val="405111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43D61F-BAE8-441F-B5FD-42F64089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TEMEL DUYGULAR NELERDİR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C7FA89-BBDB-4FC1-9CEA-3D85803E5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200"/>
              </a:spcBef>
            </a:pPr>
            <a:endParaRPr lang="tr-TR" altLang="tr-TR" sz="2000" dirty="0"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C08B9BE-4795-4575-B021-EC3E53D49BE3}"/>
              </a:ext>
            </a:extLst>
          </p:cNvPr>
          <p:cNvSpPr/>
          <p:nvPr/>
        </p:nvSpPr>
        <p:spPr>
          <a:xfrm>
            <a:off x="1097280" y="1845734"/>
            <a:ext cx="10563726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r-TR" altLang="tr-T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rial" panose="020B0604020202020204" pitchFamily="34" charset="0"/>
              </a:rPr>
              <a:t>Mutluluk, Üzüntü, Korku, Şaşkınlık,  </a:t>
            </a:r>
          </a:p>
          <a:p>
            <a:pPr algn="ctr">
              <a:spcBef>
                <a:spcPts val="1200"/>
              </a:spcBef>
            </a:pPr>
            <a:r>
              <a:rPr lang="tr-TR" altLang="tr-T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rial" panose="020B0604020202020204" pitchFamily="34" charset="0"/>
              </a:rPr>
              <a:t>Öfke, Sevgi, Utanç ve İğrenmedir.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0" name="Picture 2" descr="Yapay Zekânın Duyguları Olabilir mi? | TÜBİTAK Bilim Genç">
            <a:extLst>
              <a:ext uri="{FF2B5EF4-FFF2-40B4-BE49-F238E27FC236}">
                <a16:creationId xmlns:a16="http://schemas.microsoft.com/office/drawing/2014/main" id="{439FD3C7-68FF-4B1D-B386-9A87C78F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7" y="3857414"/>
            <a:ext cx="11419445" cy="17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83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6BE567-5A27-402D-816F-B863A287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ÖFKE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760F01-E8B7-491C-84A9-1EB5EC92E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Engellenme, İncinme veya Gözdağı Karşısında Gösterilen Saldırganlık Tepkisi, Kızgınlık, Hışım, Hiddet, Gazap (TDK)</a:t>
            </a:r>
            <a:endParaRPr lang="tr-TR" sz="2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Çocuklarda öfke kontrolü, ankara kreş anaokulu">
            <a:extLst>
              <a:ext uri="{FF2B5EF4-FFF2-40B4-BE49-F238E27FC236}">
                <a16:creationId xmlns:a16="http://schemas.microsoft.com/office/drawing/2014/main" id="{41AEBC2F-2287-4922-8210-3B2EC9E8D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65" y="2672369"/>
            <a:ext cx="2475634" cy="33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f. Dr. İrem Yaluğ Ulubil | ÖFKE BİR RUH SAĞLIĞI PROBLEMİ OLABİLİR Mİ?">
            <a:extLst>
              <a:ext uri="{FF2B5EF4-FFF2-40B4-BE49-F238E27FC236}">
                <a16:creationId xmlns:a16="http://schemas.microsoft.com/office/drawing/2014/main" id="{9606AF07-28A6-4171-93FB-9CFBAEB3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97" y="2672369"/>
            <a:ext cx="4781303" cy="33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6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050D1E-DF19-417F-8607-993DC00C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NEDEN ÖFKELENİRİZ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DAD777-CB5E-47A4-81A1-31AB9A05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15" y="1954107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200" dirty="0">
                <a:latin typeface="Comic Sans MS" panose="030F0702030302020204" pitchFamily="66" charset="0"/>
              </a:rPr>
              <a:t>Çıkmazda olduğumuzu hissettiğimizde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>
                <a:latin typeface="Comic Sans MS" panose="030F0702030302020204" pitchFamily="66" charset="0"/>
              </a:rPr>
              <a:t>Anlaşılmadığımızı hissettiğimizde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>
                <a:latin typeface="Comic Sans MS" panose="030F0702030302020204" pitchFamily="66" charset="0"/>
              </a:rPr>
              <a:t>Engellendiğimizde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>
                <a:latin typeface="Comic Sans MS" panose="030F0702030302020204" pitchFamily="66" charset="0"/>
              </a:rPr>
              <a:t>Tehdit algıladığımızda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>
                <a:latin typeface="Comic Sans MS" panose="030F0702030302020204" pitchFamily="66" charset="0"/>
              </a:rPr>
              <a:t>Benliğimize yönelik bir saldırı olduğunda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>
                <a:latin typeface="Comic Sans MS" panose="030F0702030302020204" pitchFamily="66" charset="0"/>
              </a:rPr>
              <a:t>Bizim için önemli olan şeylere saldırıldığında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100" name="Picture 4" descr="Öfke Durumundan Kaçınmak ve Öfke Kontrolü">
            <a:extLst>
              <a:ext uri="{FF2B5EF4-FFF2-40B4-BE49-F238E27FC236}">
                <a16:creationId xmlns:a16="http://schemas.microsoft.com/office/drawing/2014/main" id="{70CC4A9B-5854-418B-B379-C93F3F65B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631" y="1871451"/>
            <a:ext cx="254923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3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2A7E88-F413-4C3D-8FA1-E120115A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ZORBALIK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D7E0F0-33EB-47D9-9863-B3B52119C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51" y="1940738"/>
            <a:ext cx="4911634" cy="4023360"/>
          </a:xfrm>
        </p:spPr>
        <p:txBody>
          <a:bodyPr>
            <a:normAutofit/>
          </a:bodyPr>
          <a:lstStyle/>
          <a:p>
            <a:pPr algn="ctr"/>
            <a:r>
              <a:rPr lang="tr-TR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Daha Üstün Konumda ya da Güçlü Olanın Karşısındakini Genellikle İstediklerini Yaptırmak veya Alay Etmek Amacıyla- Etkilemesi, Ezmesi ve Gözünü Korkutması</a:t>
            </a:r>
            <a:endParaRPr lang="tr-TR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Siber Zorbalık Depresyon, Kabus ve Aneroksiye Sebep Oluyor - Türk İnternet">
            <a:extLst>
              <a:ext uri="{FF2B5EF4-FFF2-40B4-BE49-F238E27FC236}">
                <a16:creationId xmlns:a16="http://schemas.microsoft.com/office/drawing/2014/main" id="{050BCD56-F19A-4ACB-8422-05380E8F7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90" y="1940737"/>
            <a:ext cx="4023361" cy="40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7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51A1E8-7BFB-4AE0-8CFA-2A185764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KİMLER ZORBALIK YAPAR?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156EBD-5321-42E1-BCC8-B98166DB7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" y="1850793"/>
            <a:ext cx="511351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SALDIRGANLAR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GÜÇLÜ GÖRÜNEN ZAYIFLAR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BAZI TRAVMALARINI BU ŞEKİLDE BASTIRANLAR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EMPATİ BECERİSİ DÜŞÜK OLANLAR</a:t>
            </a:r>
          </a:p>
        </p:txBody>
      </p:sp>
      <p:pic>
        <p:nvPicPr>
          <p:cNvPr id="6146" name="Picture 2" descr="Öfke Nedir Ve Öfke Nasıl Yönetilir? | Bilgikilavuzu.com">
            <a:extLst>
              <a:ext uri="{FF2B5EF4-FFF2-40B4-BE49-F238E27FC236}">
                <a16:creationId xmlns:a16="http://schemas.microsoft.com/office/drawing/2014/main" id="{B58B231A-0808-4CF1-A94D-2ABA0CED3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30" y="1850793"/>
            <a:ext cx="53530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5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CAC854-B4C9-48BC-8D98-56943F59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Duygularını ne yaparsın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DE72AF-4665-4242-9C15-5695E6625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A- Kendime saklarım kimseyle paylaşmam onlar benim biricik duygularım.</a:t>
            </a:r>
          </a:p>
          <a:p>
            <a:r>
              <a:rPr lang="tr-TR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B- Kimle ya da Hangi davranışla ilgiliyse duygumu karşıdakine söylerim. İçimde dert olacağına dışımda mert olsun derim.</a:t>
            </a:r>
          </a:p>
          <a:p>
            <a:r>
              <a:rPr lang="tr-T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C- Duygularımı tanımakta ve tanımlamakta zorluk çektiğim için bu soruya herhangi bir cevabım yok.</a:t>
            </a:r>
          </a:p>
          <a:p>
            <a:endParaRPr lang="tr-TR" dirty="0"/>
          </a:p>
        </p:txBody>
      </p:sp>
      <p:pic>
        <p:nvPicPr>
          <p:cNvPr id="4" name="Picture 4" descr="En popüler emoji'ler belli oldu - Son Dakika Teknoloji Haberleri | NTV Haber">
            <a:extLst>
              <a:ext uri="{FF2B5EF4-FFF2-40B4-BE49-F238E27FC236}">
                <a16:creationId xmlns:a16="http://schemas.microsoft.com/office/drawing/2014/main" id="{E8D49EC5-B147-4DC9-9F94-89464E631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8" y="1806125"/>
            <a:ext cx="832271" cy="83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 popüler emoji'ler belli oldu - Son Dakika Teknoloji Haberleri | NTV Haber">
            <a:extLst>
              <a:ext uri="{FF2B5EF4-FFF2-40B4-BE49-F238E27FC236}">
                <a16:creationId xmlns:a16="http://schemas.microsoft.com/office/drawing/2014/main" id="{565CE9CC-CA32-4327-A0E7-CE8D7D002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8" y="4371703"/>
            <a:ext cx="832271" cy="83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icMark, #Tik işareti nasıl yapılır? How do you make #TicMark ? |  Işaretler, Tik, Çıkartma">
            <a:extLst>
              <a:ext uri="{FF2B5EF4-FFF2-40B4-BE49-F238E27FC236}">
                <a16:creationId xmlns:a16="http://schemas.microsoft.com/office/drawing/2014/main" id="{8E28E752-00F2-4B55-A33A-5CA4C2AF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1" y="2893218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5971D3-EE62-4160-B741-CD45E4B0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59" y="457471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Kendini ifade etmek, doğru iletişim kurmak, pişmanlıkların önüne geçmek ve daha bir sürü şey </a:t>
            </a:r>
          </a:p>
        </p:txBody>
      </p:sp>
      <p:pic>
        <p:nvPicPr>
          <p:cNvPr id="7170" name="Picture 2" descr="Duyguların Farkında Olmak Neden Önemli? - Ankara Psikiyatri ve Psikoterapi  Merkezi">
            <a:extLst>
              <a:ext uri="{FF2B5EF4-FFF2-40B4-BE49-F238E27FC236}">
                <a16:creationId xmlns:a16="http://schemas.microsoft.com/office/drawing/2014/main" id="{C9E61223-DB83-4E08-86C7-5BF64F69D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40" y="1908228"/>
            <a:ext cx="6930439" cy="38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35322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</TotalTime>
  <Words>546</Words>
  <Application>Microsoft Office PowerPoint</Application>
  <PresentationFormat>Geniş ekran</PresentationFormat>
  <Paragraphs>75</Paragraphs>
  <Slides>24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Wingdings</vt:lpstr>
      <vt:lpstr>Geçmişe bakış</vt:lpstr>
      <vt:lpstr>DUYGU ÖFKE ZORBALIK</vt:lpstr>
      <vt:lpstr>DUYGULARIMIZ</vt:lpstr>
      <vt:lpstr>TEMEL DUYGULAR NELERDİR</vt:lpstr>
      <vt:lpstr>ÖFKE</vt:lpstr>
      <vt:lpstr>NEDEN ÖFKELENİRİZ</vt:lpstr>
      <vt:lpstr>ZORBALIK</vt:lpstr>
      <vt:lpstr>KİMLER ZORBALIK YAPAR?</vt:lpstr>
      <vt:lpstr>Duygularını ne yaparsın ?</vt:lpstr>
      <vt:lpstr>Kendini ifade etmek, doğru iletişim kurmak, pişmanlıkların önüne geçmek ve daha bir sürü şey </vt:lpstr>
      <vt:lpstr>Öfkelendiğinde ne yaparsın ?</vt:lpstr>
      <vt:lpstr>ÖFKENDEN BAHSET VE İLETİŞİME ARA VER</vt:lpstr>
      <vt:lpstr>Sence zorbalık nedir?</vt:lpstr>
      <vt:lpstr>Zorbaca davranışlar</vt:lpstr>
      <vt:lpstr>Siber zorbalık nedir?</vt:lpstr>
      <vt:lpstr>Zorbaca davranışların tamamının internet ortamında yapılması</vt:lpstr>
      <vt:lpstr>Arkadaşına karşı zorbaca davrandığını fark ettiğinde ne yaparsın?</vt:lpstr>
      <vt:lpstr>Yürekten gelen ve davranışla desteklenen özür gibisi yoktur.</vt:lpstr>
      <vt:lpstr>Zorbalığa maruz kaldığını hissettiğinde ne yaparsın?</vt:lpstr>
      <vt:lpstr>Duygunu Söyle, Uyarıda Bulun, Yardım İste</vt:lpstr>
      <vt:lpstr>ZORBALARA ve GİZLİ ZORBALARA UYARILAR</vt:lpstr>
      <vt:lpstr>ZORBALARA ve GİZLİ ZORBALARA UYARILAR</vt:lpstr>
      <vt:lpstr>ZORBALARA ve GİZLİ ZORBALARA UYARILAR</vt:lpstr>
      <vt:lpstr>ZORBALARA ve GİZLİ ZORBALARA UYARILAR</vt:lpstr>
      <vt:lpstr>BU SALONDAN ZORBA ÇIKAMAZ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öğretmen</dc:creator>
  <cp:lastModifiedBy>öğretmen</cp:lastModifiedBy>
  <cp:revision>9</cp:revision>
  <dcterms:created xsi:type="dcterms:W3CDTF">2022-10-21T09:16:14Z</dcterms:created>
  <dcterms:modified xsi:type="dcterms:W3CDTF">2022-10-21T11:16:32Z</dcterms:modified>
</cp:coreProperties>
</file>